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9"/>
  </p:notesMasterIdLst>
  <p:handoutMasterIdLst>
    <p:handoutMasterId r:id="rId80"/>
  </p:handoutMasterIdLst>
  <p:sldIdLst>
    <p:sldId id="256" r:id="rId2"/>
    <p:sldId id="304" r:id="rId3"/>
    <p:sldId id="298" r:id="rId4"/>
    <p:sldId id="349" r:id="rId5"/>
    <p:sldId id="258" r:id="rId6"/>
    <p:sldId id="263" r:id="rId7"/>
    <p:sldId id="265" r:id="rId8"/>
    <p:sldId id="267" r:id="rId9"/>
    <p:sldId id="259" r:id="rId10"/>
    <p:sldId id="260" r:id="rId11"/>
    <p:sldId id="262" r:id="rId12"/>
    <p:sldId id="320" r:id="rId13"/>
    <p:sldId id="354" r:id="rId14"/>
    <p:sldId id="357" r:id="rId15"/>
    <p:sldId id="355" r:id="rId16"/>
    <p:sldId id="306" r:id="rId17"/>
    <p:sldId id="264" r:id="rId18"/>
    <p:sldId id="266" r:id="rId19"/>
    <p:sldId id="268" r:id="rId20"/>
    <p:sldId id="269" r:id="rId21"/>
    <p:sldId id="271" r:id="rId22"/>
    <p:sldId id="309" r:id="rId23"/>
    <p:sldId id="348" r:id="rId24"/>
    <p:sldId id="361" r:id="rId25"/>
    <p:sldId id="272" r:id="rId26"/>
    <p:sldId id="356" r:id="rId27"/>
    <p:sldId id="273" r:id="rId28"/>
    <p:sldId id="274" r:id="rId29"/>
    <p:sldId id="275" r:id="rId30"/>
    <p:sldId id="276" r:id="rId31"/>
    <p:sldId id="308" r:id="rId32"/>
    <p:sldId id="323" r:id="rId33"/>
    <p:sldId id="312" r:id="rId34"/>
    <p:sldId id="360" r:id="rId35"/>
    <p:sldId id="353" r:id="rId36"/>
    <p:sldId id="350" r:id="rId37"/>
    <p:sldId id="351" r:id="rId38"/>
    <p:sldId id="281" r:id="rId39"/>
    <p:sldId id="282" r:id="rId40"/>
    <p:sldId id="325" r:id="rId41"/>
    <p:sldId id="326" r:id="rId42"/>
    <p:sldId id="327" r:id="rId43"/>
    <p:sldId id="328" r:id="rId44"/>
    <p:sldId id="329" r:id="rId45"/>
    <p:sldId id="330" r:id="rId46"/>
    <p:sldId id="331" r:id="rId47"/>
    <p:sldId id="332" r:id="rId48"/>
    <p:sldId id="333" r:id="rId49"/>
    <p:sldId id="334" r:id="rId50"/>
    <p:sldId id="358" r:id="rId51"/>
    <p:sldId id="335" r:id="rId52"/>
    <p:sldId id="336" r:id="rId53"/>
    <p:sldId id="337" r:id="rId54"/>
    <p:sldId id="338" r:id="rId55"/>
    <p:sldId id="339" r:id="rId56"/>
    <p:sldId id="340" r:id="rId57"/>
    <p:sldId id="341" r:id="rId58"/>
    <p:sldId id="343" r:id="rId59"/>
    <p:sldId id="344" r:id="rId60"/>
    <p:sldId id="345" r:id="rId61"/>
    <p:sldId id="346" r:id="rId62"/>
    <p:sldId id="347" r:id="rId63"/>
    <p:sldId id="359" r:id="rId64"/>
    <p:sldId id="279" r:id="rId65"/>
    <p:sldId id="297" r:id="rId66"/>
    <p:sldId id="352" r:id="rId67"/>
    <p:sldId id="291" r:id="rId68"/>
    <p:sldId id="292" r:id="rId69"/>
    <p:sldId id="300" r:id="rId70"/>
    <p:sldId id="301" r:id="rId71"/>
    <p:sldId id="293" r:id="rId72"/>
    <p:sldId id="294" r:id="rId73"/>
    <p:sldId id="303" r:id="rId74"/>
    <p:sldId id="305" r:id="rId75"/>
    <p:sldId id="302" r:id="rId76"/>
    <p:sldId id="295" r:id="rId77"/>
    <p:sldId id="296" r:id="rId78"/>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CT Manager 3" initials="IM3" lastIdx="3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6FD3"/>
    <a:srgbClr val="BA0000"/>
    <a:srgbClr val="CCCCCC"/>
    <a:srgbClr val="999999"/>
    <a:srgbClr val="333333"/>
    <a:srgbClr val="C8F4D1"/>
    <a:srgbClr val="0857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52" autoAdjust="0"/>
    <p:restoredTop sz="96012"/>
  </p:normalViewPr>
  <p:slideViewPr>
    <p:cSldViewPr snapToGrid="0">
      <p:cViewPr varScale="1">
        <p:scale>
          <a:sx n="112" d="100"/>
          <a:sy n="112" d="100"/>
        </p:scale>
        <p:origin x="608" y="200"/>
      </p:cViewPr>
      <p:guideLst/>
    </p:cSldViewPr>
  </p:slideViewPr>
  <p:outlineViewPr>
    <p:cViewPr>
      <p:scale>
        <a:sx n="33" d="100"/>
        <a:sy n="33" d="100"/>
      </p:scale>
      <p:origin x="0" y="-10344"/>
    </p:cViewPr>
  </p:outlineViewPr>
  <p:notesTextViewPr>
    <p:cViewPr>
      <p:scale>
        <a:sx n="1" d="1"/>
        <a:sy n="1" d="1"/>
      </p:scale>
      <p:origin x="0" y="0"/>
    </p:cViewPr>
  </p:notesTextViewPr>
  <p:sorterViewPr>
    <p:cViewPr>
      <p:scale>
        <a:sx n="66" d="100"/>
        <a:sy n="66" d="100"/>
      </p:scale>
      <p:origin x="0" y="0"/>
    </p:cViewPr>
  </p:sorterViewPr>
  <p:notesViewPr>
    <p:cSldViewPr snapToGrid="0">
      <p:cViewPr varScale="1">
        <p:scale>
          <a:sx n="89" d="100"/>
          <a:sy n="89" d="100"/>
        </p:scale>
        <p:origin x="3840" y="16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handoutMaster" Target="handoutMasters/handoutMaster1.xml"/><Relationship Id="rId81" Type="http://schemas.openxmlformats.org/officeDocument/2006/relationships/commentAuthors" Target="commentAuthors.xml"/><Relationship Id="rId82" Type="http://schemas.openxmlformats.org/officeDocument/2006/relationships/presProps" Target="presProps.xml"/><Relationship Id="rId83" Type="http://schemas.openxmlformats.org/officeDocument/2006/relationships/viewProps" Target="viewProps.xml"/><Relationship Id="rId84" Type="http://schemas.openxmlformats.org/officeDocument/2006/relationships/theme" Target="theme/theme1.xml"/><Relationship Id="rId85"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notesMaster" Target="notesMasters/notesMaster1.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E754261-96A4-D54B-B60B-790A6B488BE6}" type="datetimeFigureOut">
              <a:rPr lang="en-US" smtClean="0"/>
              <a:t>5/7/16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F278B5D-49BB-7843-ADFE-E4189B5D14D0}" type="slidenum">
              <a:rPr lang="en-US" smtClean="0"/>
              <a:t>‹#›</a:t>
            </a:fld>
            <a:endParaRPr lang="en-US"/>
          </a:p>
        </p:txBody>
      </p:sp>
    </p:spTree>
    <p:extLst>
      <p:ext uri="{BB962C8B-B14F-4D97-AF65-F5344CB8AC3E}">
        <p14:creationId xmlns:p14="http://schemas.microsoft.com/office/powerpoint/2010/main" val="3139718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A262B7-9E99-6C4B-B49E-006AD1AA9AFF}" type="datetimeFigureOut">
              <a:rPr lang="en-US" smtClean="0"/>
              <a:t>5/7/16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9880D1-1D3C-0D45-B034-52CFF371BC86}" type="slidenum">
              <a:rPr lang="en-US" smtClean="0"/>
              <a:t>‹#›</a:t>
            </a:fld>
            <a:endParaRPr lang="en-US"/>
          </a:p>
        </p:txBody>
      </p:sp>
    </p:spTree>
    <p:extLst>
      <p:ext uri="{BB962C8B-B14F-4D97-AF65-F5344CB8AC3E}">
        <p14:creationId xmlns:p14="http://schemas.microsoft.com/office/powerpoint/2010/main" val="11741141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9880D1-1D3C-0D45-B034-52CFF371BC86}" type="slidenum">
              <a:rPr lang="en-US" smtClean="0"/>
              <a:t>9</a:t>
            </a:fld>
            <a:endParaRPr lang="en-US"/>
          </a:p>
        </p:txBody>
      </p:sp>
    </p:spTree>
    <p:extLst>
      <p:ext uri="{BB962C8B-B14F-4D97-AF65-F5344CB8AC3E}">
        <p14:creationId xmlns:p14="http://schemas.microsoft.com/office/powerpoint/2010/main" val="108866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p:nvPr>
        </p:nvSpPr>
        <p:spPr>
          <a:xfrm>
            <a:off x="1524000" y="1122363"/>
            <a:ext cx="9144000" cy="2387600"/>
          </a:xfrm>
        </p:spPr>
        <p:txBody>
          <a:bodyPr anchor="b"/>
          <a:lstStyle>
            <a:lvl1pPr algn="ctr">
              <a:defRPr sz="6000"/>
            </a:lvl1pPr>
          </a:lstStyle>
          <a:p>
            <a:r>
              <a:rPr lang="hu-HU" smtClean="0"/>
              <a:t>Mintacím szerkesztése</a:t>
            </a:r>
            <a:endParaRPr lang="hu-HU"/>
          </a:p>
        </p:txBody>
      </p:sp>
      <p:sp>
        <p:nvSpPr>
          <p:cNvPr id="3" name="Alcím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u-HU" smtClean="0"/>
              <a:t>Alcím mintájának szerkesztése</a:t>
            </a:r>
            <a:endParaRPr lang="hu-HU"/>
          </a:p>
        </p:txBody>
      </p:sp>
      <p:sp>
        <p:nvSpPr>
          <p:cNvPr id="4" name="Dátum helye 3"/>
          <p:cNvSpPr>
            <a:spLocks noGrp="1"/>
          </p:cNvSpPr>
          <p:nvPr>
            <p:ph type="dt" sz="half" idx="10"/>
          </p:nvPr>
        </p:nvSpPr>
        <p:spPr/>
        <p:txBody>
          <a:bodyPr/>
          <a:lstStyle/>
          <a:p>
            <a:fld id="{C3FCD770-28F0-4F15-9AE2-F5ECC5B3B15C}" type="datetimeFigureOut">
              <a:rPr lang="hu-HU" smtClean="0"/>
              <a:t>2016. 05. 07.</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EE68C09F-6B04-4529-9F66-23E3AFF7355A}" type="slidenum">
              <a:rPr lang="hu-HU" smtClean="0"/>
              <a:t>‹#›</a:t>
            </a:fld>
            <a:endParaRPr lang="hu-HU"/>
          </a:p>
        </p:txBody>
      </p:sp>
    </p:spTree>
    <p:extLst>
      <p:ext uri="{BB962C8B-B14F-4D97-AF65-F5344CB8AC3E}">
        <p14:creationId xmlns:p14="http://schemas.microsoft.com/office/powerpoint/2010/main" val="87151147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Függőleges szöveg helye 2"/>
          <p:cNvSpPr>
            <a:spLocks noGrp="1"/>
          </p:cNvSpPr>
          <p:nvPr>
            <p:ph type="body" orient="vert" idx="1"/>
          </p:nvPr>
        </p:nvSpPr>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p>
            <a:fld id="{C3FCD770-28F0-4F15-9AE2-F5ECC5B3B15C}" type="datetimeFigureOut">
              <a:rPr lang="hu-HU" smtClean="0"/>
              <a:t>2016. 05. 07.</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EE68C09F-6B04-4529-9F66-23E3AFF7355A}" type="slidenum">
              <a:rPr lang="hu-HU" smtClean="0"/>
              <a:t>‹#›</a:t>
            </a:fld>
            <a:endParaRPr lang="hu-HU"/>
          </a:p>
        </p:txBody>
      </p:sp>
    </p:spTree>
    <p:extLst>
      <p:ext uri="{BB962C8B-B14F-4D97-AF65-F5344CB8AC3E}">
        <p14:creationId xmlns:p14="http://schemas.microsoft.com/office/powerpoint/2010/main" val="55111482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a:lstStyle/>
          <a:p>
            <a:r>
              <a:rPr lang="hu-HU" smtClean="0"/>
              <a:t>Mintacím szerkesztése</a:t>
            </a:r>
            <a:endParaRPr lang="hu-HU"/>
          </a:p>
        </p:txBody>
      </p:sp>
      <p:sp>
        <p:nvSpPr>
          <p:cNvPr id="3" name="Függőleges szöveg helye 2"/>
          <p:cNvSpPr>
            <a:spLocks noGrp="1"/>
          </p:cNvSpPr>
          <p:nvPr>
            <p:ph type="body" orient="vert" idx="1"/>
          </p:nvPr>
        </p:nvSpPr>
        <p:spPr>
          <a:xfrm>
            <a:off x="838200" y="365125"/>
            <a:ext cx="7734300" cy="5811838"/>
          </a:xfrm>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p>
            <a:fld id="{C3FCD770-28F0-4F15-9AE2-F5ECC5B3B15C}" type="datetimeFigureOut">
              <a:rPr lang="hu-HU" smtClean="0"/>
              <a:t>2016. 05. 07.</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EE68C09F-6B04-4529-9F66-23E3AFF7355A}" type="slidenum">
              <a:rPr lang="hu-HU" smtClean="0"/>
              <a:t>‹#›</a:t>
            </a:fld>
            <a:endParaRPr lang="hu-HU"/>
          </a:p>
        </p:txBody>
      </p:sp>
    </p:spTree>
    <p:extLst>
      <p:ext uri="{BB962C8B-B14F-4D97-AF65-F5344CB8AC3E}">
        <p14:creationId xmlns:p14="http://schemas.microsoft.com/office/powerpoint/2010/main" val="7039902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Mintacím szerkesztése</a:t>
            </a:r>
            <a:endParaRPr lang="hu-HU" dirty="0"/>
          </a:p>
        </p:txBody>
      </p:sp>
      <p:sp>
        <p:nvSpPr>
          <p:cNvPr id="3" name="Tartalom helye 2"/>
          <p:cNvSpPr>
            <a:spLocks noGrp="1"/>
          </p:cNvSpPr>
          <p:nvPr>
            <p:ph idx="1"/>
          </p:nvPr>
        </p:nvSpPr>
        <p:spPr/>
        <p:txBody>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p>
            <a:fld id="{C3FCD770-28F0-4F15-9AE2-F5ECC5B3B15C}" type="datetimeFigureOut">
              <a:rPr lang="hu-HU" smtClean="0"/>
              <a:t>2016. 05. 07.</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EE68C09F-6B04-4529-9F66-23E3AFF7355A}" type="slidenum">
              <a:rPr lang="hu-HU" smtClean="0"/>
              <a:t>‹#›</a:t>
            </a:fld>
            <a:endParaRPr lang="hu-HU"/>
          </a:p>
        </p:txBody>
      </p:sp>
      <p:sp>
        <p:nvSpPr>
          <p:cNvPr id="7" name="Téglalap 6"/>
          <p:cNvSpPr/>
          <p:nvPr userDrawn="1"/>
        </p:nvSpPr>
        <p:spPr>
          <a:xfrm>
            <a:off x="8901629" y="5971142"/>
            <a:ext cx="3290371" cy="8868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Tree>
    <p:extLst>
      <p:ext uri="{BB962C8B-B14F-4D97-AF65-F5344CB8AC3E}">
        <p14:creationId xmlns:p14="http://schemas.microsoft.com/office/powerpoint/2010/main" val="210450460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anchor="b"/>
          <a:lstStyle>
            <a:lvl1pPr>
              <a:defRPr sz="6000"/>
            </a:lvl1pPr>
          </a:lstStyle>
          <a:p>
            <a:r>
              <a:rPr lang="hu-HU" smtClean="0"/>
              <a:t>Mintacím szerkesztése</a:t>
            </a:r>
            <a:endParaRPr lang="hu-HU"/>
          </a:p>
        </p:txBody>
      </p:sp>
      <p:sp>
        <p:nvSpPr>
          <p:cNvPr id="3" name="Szöveg hely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u-HU" smtClean="0"/>
              <a:t>Mintaszöveg szerkesztése</a:t>
            </a:r>
          </a:p>
        </p:txBody>
      </p:sp>
      <p:sp>
        <p:nvSpPr>
          <p:cNvPr id="4" name="Dátum helye 3"/>
          <p:cNvSpPr>
            <a:spLocks noGrp="1"/>
          </p:cNvSpPr>
          <p:nvPr>
            <p:ph type="dt" sz="half" idx="10"/>
          </p:nvPr>
        </p:nvSpPr>
        <p:spPr/>
        <p:txBody>
          <a:bodyPr/>
          <a:lstStyle/>
          <a:p>
            <a:fld id="{C3FCD770-28F0-4F15-9AE2-F5ECC5B3B15C}" type="datetimeFigureOut">
              <a:rPr lang="hu-HU" smtClean="0"/>
              <a:t>2016. 05. 07.</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EE68C09F-6B04-4529-9F66-23E3AFF7355A}" type="slidenum">
              <a:rPr lang="hu-HU" smtClean="0"/>
              <a:t>‹#›</a:t>
            </a:fld>
            <a:endParaRPr lang="hu-HU"/>
          </a:p>
        </p:txBody>
      </p:sp>
      <p:sp>
        <p:nvSpPr>
          <p:cNvPr id="7" name="Téglalap 6"/>
          <p:cNvSpPr/>
          <p:nvPr userDrawn="1"/>
        </p:nvSpPr>
        <p:spPr>
          <a:xfrm>
            <a:off x="0" y="44068"/>
            <a:ext cx="12192000" cy="45719"/>
          </a:xfrm>
          <a:prstGeom prst="rect">
            <a:avLst/>
          </a:prstGeom>
          <a:solidFill>
            <a:srgbClr val="085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Tree>
    <p:extLst>
      <p:ext uri="{BB962C8B-B14F-4D97-AF65-F5344CB8AC3E}">
        <p14:creationId xmlns:p14="http://schemas.microsoft.com/office/powerpoint/2010/main" val="33880625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Tartalom helye 2"/>
          <p:cNvSpPr>
            <a:spLocks noGrp="1"/>
          </p:cNvSpPr>
          <p:nvPr>
            <p:ph sz="half" idx="1"/>
          </p:nvPr>
        </p:nvSpPr>
        <p:spPr>
          <a:xfrm>
            <a:off x="838200" y="1825625"/>
            <a:ext cx="5181600" cy="4351338"/>
          </a:xfrm>
        </p:spPr>
        <p:txBody>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Tartalom helye 3"/>
          <p:cNvSpPr>
            <a:spLocks noGrp="1"/>
          </p:cNvSpPr>
          <p:nvPr>
            <p:ph sz="half" idx="2"/>
          </p:nvPr>
        </p:nvSpPr>
        <p:spPr>
          <a:xfrm>
            <a:off x="6172200" y="1825625"/>
            <a:ext cx="5181600" cy="4351338"/>
          </a:xfrm>
        </p:spPr>
        <p:txBody>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5" name="Dátum helye 4"/>
          <p:cNvSpPr>
            <a:spLocks noGrp="1"/>
          </p:cNvSpPr>
          <p:nvPr>
            <p:ph type="dt" sz="half" idx="10"/>
          </p:nvPr>
        </p:nvSpPr>
        <p:spPr/>
        <p:txBody>
          <a:bodyPr/>
          <a:lstStyle/>
          <a:p>
            <a:fld id="{C3FCD770-28F0-4F15-9AE2-F5ECC5B3B15C}" type="datetimeFigureOut">
              <a:rPr lang="hu-HU" smtClean="0"/>
              <a:t>2016. 05. 07.</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EE68C09F-6B04-4529-9F66-23E3AFF7355A}" type="slidenum">
              <a:rPr lang="hu-HU" smtClean="0"/>
              <a:t>‹#›</a:t>
            </a:fld>
            <a:endParaRPr lang="hu-HU"/>
          </a:p>
        </p:txBody>
      </p:sp>
    </p:spTree>
    <p:extLst>
      <p:ext uri="{BB962C8B-B14F-4D97-AF65-F5344CB8AC3E}">
        <p14:creationId xmlns:p14="http://schemas.microsoft.com/office/powerpoint/2010/main" val="891384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a:lstStyle/>
          <a:p>
            <a:r>
              <a:rPr lang="hu-HU" smtClean="0"/>
              <a:t>Mintacím szerkesztése</a:t>
            </a:r>
            <a:endParaRPr lang="hu-HU"/>
          </a:p>
        </p:txBody>
      </p:sp>
      <p:sp>
        <p:nvSpPr>
          <p:cNvPr id="3" name="Szöveg hely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4" name="Tartalom helye 3"/>
          <p:cNvSpPr>
            <a:spLocks noGrp="1"/>
          </p:cNvSpPr>
          <p:nvPr>
            <p:ph sz="half" idx="2"/>
          </p:nvPr>
        </p:nvSpPr>
        <p:spPr>
          <a:xfrm>
            <a:off x="839788" y="2505075"/>
            <a:ext cx="5157787" cy="3684588"/>
          </a:xfrm>
        </p:spPr>
        <p:txBody>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5" name="Szöveg hely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6" name="Tartalom helye 5"/>
          <p:cNvSpPr>
            <a:spLocks noGrp="1"/>
          </p:cNvSpPr>
          <p:nvPr>
            <p:ph sz="quarter" idx="4"/>
          </p:nvPr>
        </p:nvSpPr>
        <p:spPr>
          <a:xfrm>
            <a:off x="6172200" y="2505075"/>
            <a:ext cx="5183188" cy="3684588"/>
          </a:xfrm>
        </p:spPr>
        <p:txBody>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7" name="Dátum helye 6"/>
          <p:cNvSpPr>
            <a:spLocks noGrp="1"/>
          </p:cNvSpPr>
          <p:nvPr>
            <p:ph type="dt" sz="half" idx="10"/>
          </p:nvPr>
        </p:nvSpPr>
        <p:spPr/>
        <p:txBody>
          <a:bodyPr/>
          <a:lstStyle/>
          <a:p>
            <a:fld id="{C3FCD770-28F0-4F15-9AE2-F5ECC5B3B15C}" type="datetimeFigureOut">
              <a:rPr lang="hu-HU" smtClean="0"/>
              <a:t>2016. 05. 07.</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EE68C09F-6B04-4529-9F66-23E3AFF7355A}" type="slidenum">
              <a:rPr lang="hu-HU" smtClean="0"/>
              <a:t>‹#›</a:t>
            </a:fld>
            <a:endParaRPr lang="hu-HU"/>
          </a:p>
        </p:txBody>
      </p:sp>
    </p:spTree>
    <p:extLst>
      <p:ext uri="{BB962C8B-B14F-4D97-AF65-F5344CB8AC3E}">
        <p14:creationId xmlns:p14="http://schemas.microsoft.com/office/powerpoint/2010/main" val="208902220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Dátum helye 2"/>
          <p:cNvSpPr>
            <a:spLocks noGrp="1"/>
          </p:cNvSpPr>
          <p:nvPr>
            <p:ph type="dt" sz="half" idx="10"/>
          </p:nvPr>
        </p:nvSpPr>
        <p:spPr/>
        <p:txBody>
          <a:bodyPr/>
          <a:lstStyle/>
          <a:p>
            <a:fld id="{C3FCD770-28F0-4F15-9AE2-F5ECC5B3B15C}" type="datetimeFigureOut">
              <a:rPr lang="hu-HU" smtClean="0"/>
              <a:t>2016. 05. 07.</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EE68C09F-6B04-4529-9F66-23E3AFF7355A}" type="slidenum">
              <a:rPr lang="hu-HU" smtClean="0"/>
              <a:t>‹#›</a:t>
            </a:fld>
            <a:endParaRPr lang="hu-HU"/>
          </a:p>
        </p:txBody>
      </p:sp>
    </p:spTree>
    <p:extLst>
      <p:ext uri="{BB962C8B-B14F-4D97-AF65-F5344CB8AC3E}">
        <p14:creationId xmlns:p14="http://schemas.microsoft.com/office/powerpoint/2010/main" val="34859749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C3FCD770-28F0-4F15-9AE2-F5ECC5B3B15C}" type="datetimeFigureOut">
              <a:rPr lang="hu-HU" smtClean="0"/>
              <a:t>2016. 05. 07.</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EE68C09F-6B04-4529-9F66-23E3AFF7355A}" type="slidenum">
              <a:rPr lang="hu-HU" smtClean="0"/>
              <a:t>‹#›</a:t>
            </a:fld>
            <a:endParaRPr lang="hu-HU"/>
          </a:p>
        </p:txBody>
      </p:sp>
    </p:spTree>
    <p:extLst>
      <p:ext uri="{BB962C8B-B14F-4D97-AF65-F5344CB8AC3E}">
        <p14:creationId xmlns:p14="http://schemas.microsoft.com/office/powerpoint/2010/main" val="315391817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smtClean="0"/>
              <a:t>Mintacím szerkesztése</a:t>
            </a:r>
            <a:endParaRPr lang="hu-HU"/>
          </a:p>
        </p:txBody>
      </p:sp>
      <p:sp>
        <p:nvSpPr>
          <p:cNvPr id="3" name="Tartalom helye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smtClean="0"/>
              <a:t>Mintaszöveg szerkesztése</a:t>
            </a:r>
          </a:p>
        </p:txBody>
      </p:sp>
      <p:sp>
        <p:nvSpPr>
          <p:cNvPr id="5" name="Dátum helye 4"/>
          <p:cNvSpPr>
            <a:spLocks noGrp="1"/>
          </p:cNvSpPr>
          <p:nvPr>
            <p:ph type="dt" sz="half" idx="10"/>
          </p:nvPr>
        </p:nvSpPr>
        <p:spPr/>
        <p:txBody>
          <a:bodyPr/>
          <a:lstStyle/>
          <a:p>
            <a:fld id="{C3FCD770-28F0-4F15-9AE2-F5ECC5B3B15C}" type="datetimeFigureOut">
              <a:rPr lang="hu-HU" smtClean="0"/>
              <a:t>2016. 05. 07.</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EE68C09F-6B04-4529-9F66-23E3AFF7355A}" type="slidenum">
              <a:rPr lang="hu-HU" smtClean="0"/>
              <a:t>‹#›</a:t>
            </a:fld>
            <a:endParaRPr lang="hu-HU"/>
          </a:p>
        </p:txBody>
      </p:sp>
    </p:spTree>
    <p:extLst>
      <p:ext uri="{BB962C8B-B14F-4D97-AF65-F5344CB8AC3E}">
        <p14:creationId xmlns:p14="http://schemas.microsoft.com/office/powerpoint/2010/main" val="179890310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smtClean="0"/>
              <a:t>Mintacím szerkesztése</a:t>
            </a:r>
            <a:endParaRPr lang="hu-HU"/>
          </a:p>
        </p:txBody>
      </p:sp>
      <p:sp>
        <p:nvSpPr>
          <p:cNvPr id="3" name="Kép hely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smtClean="0"/>
              <a:t>Mintaszöveg szerkesztése</a:t>
            </a:r>
          </a:p>
        </p:txBody>
      </p:sp>
      <p:sp>
        <p:nvSpPr>
          <p:cNvPr id="5" name="Dátum helye 4"/>
          <p:cNvSpPr>
            <a:spLocks noGrp="1"/>
          </p:cNvSpPr>
          <p:nvPr>
            <p:ph type="dt" sz="half" idx="10"/>
          </p:nvPr>
        </p:nvSpPr>
        <p:spPr/>
        <p:txBody>
          <a:bodyPr/>
          <a:lstStyle/>
          <a:p>
            <a:fld id="{C3FCD770-28F0-4F15-9AE2-F5ECC5B3B15C}" type="datetimeFigureOut">
              <a:rPr lang="hu-HU" smtClean="0"/>
              <a:t>2016. 05. 07.</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EE68C09F-6B04-4529-9F66-23E3AFF7355A}" type="slidenum">
              <a:rPr lang="hu-HU" smtClean="0"/>
              <a:t>‹#›</a:t>
            </a:fld>
            <a:endParaRPr lang="hu-HU"/>
          </a:p>
        </p:txBody>
      </p:sp>
    </p:spTree>
    <p:extLst>
      <p:ext uri="{BB962C8B-B14F-4D97-AF65-F5344CB8AC3E}">
        <p14:creationId xmlns:p14="http://schemas.microsoft.com/office/powerpoint/2010/main" val="410131277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dirty="0" smtClean="0"/>
              <a:t>MINTACÍM SZERKESZTÉSE</a:t>
            </a:r>
            <a:endParaRPr lang="hu-HU" dirty="0"/>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FCD770-28F0-4F15-9AE2-F5ECC5B3B15C}" type="datetimeFigureOut">
              <a:rPr lang="hu-HU" smtClean="0"/>
              <a:t>2016. 05. 07.</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68C09F-6B04-4529-9F66-23E3AFF7355A}" type="slidenum">
              <a:rPr lang="hu-HU" smtClean="0"/>
              <a:t>‹#›</a:t>
            </a:fld>
            <a:endParaRPr lang="hu-HU"/>
          </a:p>
        </p:txBody>
      </p:sp>
      <p:sp>
        <p:nvSpPr>
          <p:cNvPr id="7" name="Téglalap 6"/>
          <p:cNvSpPr/>
          <p:nvPr userDrawn="1"/>
        </p:nvSpPr>
        <p:spPr>
          <a:xfrm>
            <a:off x="0" y="0"/>
            <a:ext cx="12192000"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8" name="Téglalap 7"/>
          <p:cNvSpPr/>
          <p:nvPr userDrawn="1"/>
        </p:nvSpPr>
        <p:spPr>
          <a:xfrm>
            <a:off x="0" y="38559"/>
            <a:ext cx="12192000" cy="136525"/>
          </a:xfrm>
          <a:prstGeom prst="rect">
            <a:avLst/>
          </a:prstGeom>
          <a:solidFill>
            <a:srgbClr val="085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9" name="Kép 8"/>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9245445" y="6430008"/>
            <a:ext cx="2781300" cy="305943"/>
          </a:xfrm>
          <a:prstGeom prst="rect">
            <a:avLst/>
          </a:prstGeom>
        </p:spPr>
      </p:pic>
      <p:sp>
        <p:nvSpPr>
          <p:cNvPr id="10" name="Téglalap 9"/>
          <p:cNvSpPr/>
          <p:nvPr userDrawn="1"/>
        </p:nvSpPr>
        <p:spPr>
          <a:xfrm>
            <a:off x="8901629" y="5971142"/>
            <a:ext cx="3290371" cy="8868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Tree>
    <p:extLst>
      <p:ext uri="{BB962C8B-B14F-4D97-AF65-F5344CB8AC3E}">
        <p14:creationId xmlns:p14="http://schemas.microsoft.com/office/powerpoint/2010/main" val="13547512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jpg"/><Relationship Id="rId3" Type="http://schemas.openxmlformats.org/officeDocument/2006/relationships/image" Target="../media/image13.jpg"/></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8.png"/><Relationship Id="rId1" Type="http://schemas.openxmlformats.org/officeDocument/2006/relationships/slideLayout" Target="../slideLayouts/slideLayout4.xml"/><Relationship Id="rId2" Type="http://schemas.openxmlformats.org/officeDocument/2006/relationships/image" Target="../media/image1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jpg"/></Relationships>
</file>

<file path=ppt/slides/_rels/slide26.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21.jpg"/><Relationship Id="rId5" Type="http://schemas.openxmlformats.org/officeDocument/2006/relationships/image" Target="../media/image22.jpg"/><Relationship Id="rId1" Type="http://schemas.openxmlformats.org/officeDocument/2006/relationships/slideLayout" Target="../slideLayouts/slideLayout4.xml"/><Relationship Id="rId2" Type="http://schemas.openxmlformats.org/officeDocument/2006/relationships/image" Target="../media/image19.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jpg"/><Relationship Id="rId3" Type="http://schemas.openxmlformats.org/officeDocument/2006/relationships/image" Target="../media/image24.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6.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7.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8.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g"/><Relationship Id="rId3" Type="http://schemas.openxmlformats.org/officeDocument/2006/relationships/image" Target="../media/image29.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jpg"/><Relationship Id="rId3" Type="http://schemas.openxmlformats.org/officeDocument/2006/relationships/image" Target="../media/image30.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1.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2.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3.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4.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5.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6.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9.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0.jp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2.jp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3.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4.jp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5.jp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9.jpeg"/><Relationship Id="rId3" Type="http://schemas.openxmlformats.org/officeDocument/2006/relationships/image" Target="../media/image46.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7.jp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8.jp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9.jpg"/><Relationship Id="rId3" Type="http://schemas.openxmlformats.org/officeDocument/2006/relationships/image" Target="../media/image5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jp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1.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2.png"/><Relationship Id="rId3" Type="http://schemas.openxmlformats.org/officeDocument/2006/relationships/image" Target="../media/image53.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9.jp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0.jp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7.jp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8.jp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4.jpg"/><Relationship Id="rId3" Type="http://schemas.openxmlformats.org/officeDocument/2006/relationships/image" Target="../media/image5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églalap 4"/>
          <p:cNvSpPr/>
          <p:nvPr/>
        </p:nvSpPr>
        <p:spPr>
          <a:xfrm>
            <a:off x="0" y="0"/>
            <a:ext cx="12192000" cy="685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 name="Cím 1"/>
          <p:cNvSpPr>
            <a:spLocks noGrp="1"/>
          </p:cNvSpPr>
          <p:nvPr>
            <p:ph type="ctrTitle"/>
          </p:nvPr>
        </p:nvSpPr>
        <p:spPr/>
        <p:txBody>
          <a:bodyPr>
            <a:normAutofit/>
          </a:bodyPr>
          <a:lstStyle/>
          <a:p>
            <a:pPr>
              <a:tabLst>
                <a:tab pos="2874963" algn="l"/>
              </a:tabLst>
            </a:pPr>
            <a:r>
              <a:rPr lang="hu-HU" b="1" dirty="0" smtClean="0">
                <a:solidFill>
                  <a:schemeClr val="bg1"/>
                </a:solidFill>
              </a:rPr>
              <a:t>Országos Tisztifőorvosi Hivatal</a:t>
            </a:r>
            <a:endParaRPr lang="hu-HU" b="1" dirty="0">
              <a:solidFill>
                <a:schemeClr val="bg1"/>
              </a:solidFill>
            </a:endParaRPr>
          </a:p>
        </p:txBody>
      </p:sp>
      <p:sp>
        <p:nvSpPr>
          <p:cNvPr id="3" name="Alcím 2"/>
          <p:cNvSpPr>
            <a:spLocks noGrp="1"/>
          </p:cNvSpPr>
          <p:nvPr>
            <p:ph type="subTitle" idx="1"/>
          </p:nvPr>
        </p:nvSpPr>
        <p:spPr/>
        <p:txBody>
          <a:bodyPr/>
          <a:lstStyle/>
          <a:p>
            <a:r>
              <a:rPr lang="hu-HU" dirty="0" smtClean="0">
                <a:solidFill>
                  <a:schemeClr val="bg1"/>
                </a:solidFill>
              </a:rPr>
              <a:t>Web és Android alkalmazások</a:t>
            </a:r>
            <a:br>
              <a:rPr lang="hu-HU" dirty="0" smtClean="0">
                <a:solidFill>
                  <a:schemeClr val="bg1"/>
                </a:solidFill>
              </a:rPr>
            </a:br>
            <a:r>
              <a:rPr lang="hu-HU" dirty="0" smtClean="0">
                <a:solidFill>
                  <a:schemeClr val="bg1"/>
                </a:solidFill>
              </a:rPr>
              <a:t>vizuális megjelenési kézikönyve</a:t>
            </a:r>
            <a:endParaRPr lang="hu-HU" dirty="0">
              <a:solidFill>
                <a:schemeClr val="bg1"/>
              </a:solidFill>
            </a:endParaRPr>
          </a:p>
        </p:txBody>
      </p:sp>
      <p:sp>
        <p:nvSpPr>
          <p:cNvPr id="6" name="Téglalap 5"/>
          <p:cNvSpPr/>
          <p:nvPr/>
        </p:nvSpPr>
        <p:spPr>
          <a:xfrm>
            <a:off x="1" y="5971142"/>
            <a:ext cx="12192000" cy="8868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Tree>
    <p:extLst>
      <p:ext uri="{BB962C8B-B14F-4D97-AF65-F5344CB8AC3E}">
        <p14:creationId xmlns:p14="http://schemas.microsoft.com/office/powerpoint/2010/main" val="984356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A WEB ALKALMAZÁS 2.</a:t>
            </a:r>
            <a:endParaRPr lang="hu-HU" dirty="0"/>
          </a:p>
        </p:txBody>
      </p:sp>
      <p:sp>
        <p:nvSpPr>
          <p:cNvPr id="3" name="Tartalom helye 2"/>
          <p:cNvSpPr>
            <a:spLocks noGrp="1"/>
          </p:cNvSpPr>
          <p:nvPr>
            <p:ph idx="1"/>
          </p:nvPr>
        </p:nvSpPr>
        <p:spPr>
          <a:xfrm>
            <a:off x="838200" y="1825625"/>
            <a:ext cx="10515600" cy="1728944"/>
          </a:xfrm>
        </p:spPr>
        <p:txBody>
          <a:bodyPr>
            <a:normAutofit/>
          </a:bodyPr>
          <a:lstStyle/>
          <a:p>
            <a:pPr>
              <a:lnSpc>
                <a:spcPct val="80000"/>
              </a:lnSpc>
            </a:pPr>
            <a:r>
              <a:rPr lang="hu-HU" sz="2200" dirty="0"/>
              <a:t>Jelen arculati kézikönyv kitér a legfontosabb felületi elemek szabályrendszerének definiálására.</a:t>
            </a:r>
          </a:p>
          <a:p>
            <a:pPr>
              <a:lnSpc>
                <a:spcPct val="80000"/>
              </a:lnSpc>
            </a:pPr>
            <a:r>
              <a:rPr lang="hu-HU" sz="2200" dirty="0"/>
              <a:t>A rácsrendszer és </a:t>
            </a:r>
            <a:r>
              <a:rPr lang="hu-HU" sz="2200" b="1" dirty="0"/>
              <a:t>az arányok a leggyakrabban használt PC és Android alapú táblagépek felbontásához igazítottak</a:t>
            </a:r>
            <a:r>
              <a:rPr lang="hu-HU" sz="2200" dirty="0"/>
              <a:t>, ezen belül viszont meglehetősen széles a szabadság az egyes tartalmi elemek megjelenítésére. </a:t>
            </a:r>
          </a:p>
          <a:p>
            <a:pPr marL="0" indent="0">
              <a:buNone/>
            </a:pPr>
            <a:endParaRPr lang="hu-HU" dirty="0" smtClean="0"/>
          </a:p>
        </p:txBody>
      </p:sp>
    </p:spTree>
    <p:extLst>
      <p:ext uri="{BB962C8B-B14F-4D97-AF65-F5344CB8AC3E}">
        <p14:creationId xmlns:p14="http://schemas.microsoft.com/office/powerpoint/2010/main" val="4243974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ARÁNYOK ÉS RÁCSRENDSZER (PC)</a:t>
            </a:r>
            <a:endParaRPr lang="hu-HU" dirty="0"/>
          </a:p>
        </p:txBody>
      </p:sp>
      <p:sp>
        <p:nvSpPr>
          <p:cNvPr id="3" name="Tartalom helye 2"/>
          <p:cNvSpPr>
            <a:spLocks noGrp="1"/>
          </p:cNvSpPr>
          <p:nvPr>
            <p:ph sz="half" idx="1"/>
          </p:nvPr>
        </p:nvSpPr>
        <p:spPr>
          <a:xfrm>
            <a:off x="838200" y="1825625"/>
            <a:ext cx="5181600" cy="4789184"/>
          </a:xfrm>
        </p:spPr>
        <p:txBody>
          <a:bodyPr>
            <a:normAutofit/>
          </a:bodyPr>
          <a:lstStyle/>
          <a:p>
            <a:r>
              <a:rPr lang="hu-HU" sz="2000" dirty="0" smtClean="0"/>
              <a:t>A képernyő legnagyobb szélessége: 1024 képpont</a:t>
            </a:r>
          </a:p>
          <a:p>
            <a:r>
              <a:rPr lang="hu-HU" sz="2000" dirty="0" smtClean="0"/>
              <a:t>A hasznos terület szélessége: 970 képpont</a:t>
            </a:r>
          </a:p>
          <a:p>
            <a:r>
              <a:rPr lang="hu-HU" sz="2000" dirty="0" smtClean="0"/>
              <a:t>A felület 12 db 51, illetve 52 képpont szélességű oszlopra és ezeket elválasztó 30 képpont szélességű elválasztó területekre lett felosztva. A két szélen 15-15 képpont szélességű elválasztók találhatók.</a:t>
            </a:r>
          </a:p>
          <a:p>
            <a:r>
              <a:rPr lang="hu-HU" sz="2000" dirty="0" smtClean="0"/>
              <a:t>Ez az arányrendszer adja a felhasználói elemek tagolásának alapját is, mivel az egyes elemek egymáshoz viszonyított távolságai is 8-15-30-50 képpontra lettek beállítva.</a:t>
            </a:r>
          </a:p>
        </p:txBody>
      </p:sp>
      <p:pic>
        <p:nvPicPr>
          <p:cNvPr id="5" name="Tartalom helye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0" y="1825625"/>
            <a:ext cx="5181600" cy="3886200"/>
          </a:xfrm>
        </p:spPr>
      </p:pic>
    </p:spTree>
    <p:extLst>
      <p:ext uri="{BB962C8B-B14F-4D97-AF65-F5344CB8AC3E}">
        <p14:creationId xmlns:p14="http://schemas.microsoft.com/office/powerpoint/2010/main" val="1921923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ARÁNYOK ÉS RÁCSRENDSZER (Táblagép)</a:t>
            </a:r>
            <a:endParaRPr lang="hu-HU" dirty="0"/>
          </a:p>
        </p:txBody>
      </p:sp>
      <p:sp>
        <p:nvSpPr>
          <p:cNvPr id="3" name="Tartalom helye 2"/>
          <p:cNvSpPr>
            <a:spLocks noGrp="1"/>
          </p:cNvSpPr>
          <p:nvPr>
            <p:ph sz="half" idx="1"/>
          </p:nvPr>
        </p:nvSpPr>
        <p:spPr/>
        <p:txBody>
          <a:bodyPr>
            <a:noAutofit/>
          </a:bodyPr>
          <a:lstStyle/>
          <a:p>
            <a:r>
              <a:rPr lang="hu-HU" sz="1800" dirty="0"/>
              <a:t>A képernyő legnagyobb szélessége: 1024 képpont</a:t>
            </a:r>
          </a:p>
          <a:p>
            <a:r>
              <a:rPr lang="hu-HU" sz="1800" dirty="0"/>
              <a:t>A hasznos terület szélessége: 970 képpont</a:t>
            </a:r>
          </a:p>
          <a:p>
            <a:r>
              <a:rPr lang="hu-HU" sz="1800" dirty="0"/>
              <a:t>A felület 12 db 51, illetve 52 képpont szélességű oszlopra és ezeket elválasztó 30 képpont szélességű elválasztó területekre lett felosztva. A két szélen 15-15 képpont szélességű elválasztók találhatók.</a:t>
            </a:r>
          </a:p>
          <a:p>
            <a:r>
              <a:rPr lang="hu-HU" sz="1800" dirty="0"/>
              <a:t>Ez az arányrendszer adja a felhasználói elemek tagolásának alapját is, mivel az egyes elemek egymáshoz viszonyított távolságai is 8-15-30-50 képpontra lettek beállítva</a:t>
            </a:r>
            <a:r>
              <a:rPr lang="hu-HU" sz="1800" dirty="0" smtClean="0"/>
              <a:t>.</a:t>
            </a:r>
          </a:p>
          <a:p>
            <a:r>
              <a:rPr lang="hu-HU" sz="1800" dirty="0" smtClean="0"/>
              <a:t>Itt a különbség a magasságok definiálásában áll, mivel az interakciós elemek a „44 képpont magasság szabály” elvét követik, ami azért szükséges, hogy kényelmesen lehessen használni az alkalmazást táblagépes böngészőben is.</a:t>
            </a:r>
            <a:endParaRPr lang="hu-HU" sz="1800" dirty="0"/>
          </a:p>
        </p:txBody>
      </p:sp>
      <p:pic>
        <p:nvPicPr>
          <p:cNvPr id="5" name="Tartalom helye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172200" y="2382043"/>
            <a:ext cx="5181600" cy="3238500"/>
          </a:xfrm>
        </p:spPr>
      </p:pic>
    </p:spTree>
    <p:extLst>
      <p:ext uri="{BB962C8B-B14F-4D97-AF65-F5344CB8AC3E}">
        <p14:creationId xmlns:p14="http://schemas.microsoft.com/office/powerpoint/2010/main" val="263616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BLOKKOK – EGY BLOKKOS NÉZET</a:t>
            </a:r>
            <a:endParaRPr lang="hu-HU" dirty="0"/>
          </a:p>
        </p:txBody>
      </p:sp>
      <p:sp>
        <p:nvSpPr>
          <p:cNvPr id="3" name="Tartalom helye 2"/>
          <p:cNvSpPr>
            <a:spLocks noGrp="1"/>
          </p:cNvSpPr>
          <p:nvPr>
            <p:ph sz="half" idx="1"/>
          </p:nvPr>
        </p:nvSpPr>
        <p:spPr/>
        <p:txBody>
          <a:bodyPr>
            <a:normAutofit fontScale="70000" lnSpcReduction="20000"/>
          </a:bodyPr>
          <a:lstStyle/>
          <a:p>
            <a:pPr>
              <a:lnSpc>
                <a:spcPct val="120000"/>
              </a:lnSpc>
            </a:pPr>
            <a:r>
              <a:rPr lang="hu-HU" dirty="0" smtClean="0"/>
              <a:t>A vertikális tartalomelosztás egységeit blokkoknak nevezzük. Egy oldalon egy vagy több blokkos elrendezéseket különböztetünk meg. </a:t>
            </a:r>
          </a:p>
          <a:p>
            <a:pPr>
              <a:lnSpc>
                <a:spcPct val="120000"/>
              </a:lnSpc>
            </a:pPr>
            <a:r>
              <a:rPr lang="hu-HU" dirty="0" smtClean="0"/>
              <a:t>Amennyiben egy oldalon vagy egy fül alatt egy blokk található, úgy annak külön nem jelenítjük meg a címét térnyerés szempontjából, mivel a morzsamenü mutatja az adott oldal megnevezését.</a:t>
            </a:r>
          </a:p>
          <a:p>
            <a:pPr>
              <a:lnSpc>
                <a:spcPct val="120000"/>
              </a:lnSpc>
            </a:pPr>
            <a:r>
              <a:rPr lang="hu-HU" dirty="0" smtClean="0"/>
              <a:t>Amennyiben több blokk található egy oldalon vagy egy fül alatt, úgy meg kell jeleníteni a blokk címét</a:t>
            </a:r>
          </a:p>
          <a:p>
            <a:pPr>
              <a:lnSpc>
                <a:spcPct val="120000"/>
              </a:lnSpc>
            </a:pPr>
            <a:endParaRPr lang="hu-HU" dirty="0" smtClean="0"/>
          </a:p>
        </p:txBody>
      </p:sp>
      <p:pic>
        <p:nvPicPr>
          <p:cNvPr id="19" name="Tartalom hely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86209" y="1825624"/>
            <a:ext cx="5306436" cy="3979827"/>
          </a:xfrm>
          <a:prstGeom prst="rect">
            <a:avLst/>
          </a:prstGeom>
        </p:spPr>
      </p:pic>
    </p:spTree>
    <p:extLst>
      <p:ext uri="{BB962C8B-B14F-4D97-AF65-F5344CB8AC3E}">
        <p14:creationId xmlns:p14="http://schemas.microsoft.com/office/powerpoint/2010/main" val="2572200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BLOKKOK – TÁBLÁZAT ÉS ŰRLAP</a:t>
            </a:r>
            <a:endParaRPr lang="hu-HU" dirty="0"/>
          </a:p>
        </p:txBody>
      </p:sp>
      <p:sp>
        <p:nvSpPr>
          <p:cNvPr id="3" name="Tartalom helye 2"/>
          <p:cNvSpPr>
            <a:spLocks noGrp="1"/>
          </p:cNvSpPr>
          <p:nvPr>
            <p:ph sz="half" idx="1"/>
          </p:nvPr>
        </p:nvSpPr>
        <p:spPr>
          <a:xfrm>
            <a:off x="838200" y="1825626"/>
            <a:ext cx="5181600" cy="1664550"/>
          </a:xfrm>
        </p:spPr>
        <p:txBody>
          <a:bodyPr>
            <a:normAutofit fontScale="70000" lnSpcReduction="20000"/>
          </a:bodyPr>
          <a:lstStyle/>
          <a:p>
            <a:pPr>
              <a:lnSpc>
                <a:spcPct val="120000"/>
              </a:lnSpc>
            </a:pPr>
            <a:r>
              <a:rPr lang="hu-HU" dirty="0" smtClean="0"/>
              <a:t>Amennyiben olyan oldalt használunk, amikor táblázat és a hozzátartozó űrlap egyaránt szerepel az oldalon, akkor az űrlap minden esetben a táblázat alatt helyezkedik el egy blokkot képezve azzal.</a:t>
            </a:r>
          </a:p>
        </p:txBody>
      </p:sp>
      <p:pic>
        <p:nvPicPr>
          <p:cNvPr id="19" name="Tartalom hely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86209" y="1825624"/>
            <a:ext cx="5306436" cy="3979827"/>
          </a:xfrm>
          <a:prstGeom prst="rect">
            <a:avLst/>
          </a:prstGeom>
        </p:spPr>
      </p:pic>
    </p:spTree>
    <p:extLst>
      <p:ext uri="{BB962C8B-B14F-4D97-AF65-F5344CB8AC3E}">
        <p14:creationId xmlns:p14="http://schemas.microsoft.com/office/powerpoint/2010/main" val="123033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BLOKKOK – TÖBB BLOKKOS NÉZET</a:t>
            </a:r>
            <a:endParaRPr lang="hu-HU" dirty="0"/>
          </a:p>
        </p:txBody>
      </p:sp>
      <p:sp>
        <p:nvSpPr>
          <p:cNvPr id="3" name="Tartalom helye 2"/>
          <p:cNvSpPr>
            <a:spLocks noGrp="1"/>
          </p:cNvSpPr>
          <p:nvPr>
            <p:ph sz="half" idx="1"/>
          </p:nvPr>
        </p:nvSpPr>
        <p:spPr>
          <a:xfrm>
            <a:off x="838200" y="1825624"/>
            <a:ext cx="5181600" cy="2965317"/>
          </a:xfrm>
        </p:spPr>
        <p:txBody>
          <a:bodyPr>
            <a:noAutofit/>
          </a:bodyPr>
          <a:lstStyle/>
          <a:p>
            <a:pPr>
              <a:lnSpc>
                <a:spcPct val="120000"/>
              </a:lnSpc>
            </a:pPr>
            <a:r>
              <a:rPr lang="hu-HU" sz="2000" dirty="0"/>
              <a:t>Több blokkos elrendezések esetében Az egyes blokkok címeit megjelenítjük (1).</a:t>
            </a:r>
          </a:p>
          <a:p>
            <a:pPr>
              <a:lnSpc>
                <a:spcPct val="120000"/>
              </a:lnSpc>
            </a:pPr>
            <a:r>
              <a:rPr lang="hu-HU" sz="2000" dirty="0"/>
              <a:t>A blokkcím magassága PC esetében 30, táblagépnél 44 képpont, színe: #c8f4d1 (1). </a:t>
            </a:r>
            <a:endParaRPr lang="hu-HU" sz="2000" dirty="0" smtClean="0"/>
          </a:p>
          <a:p>
            <a:pPr>
              <a:lnSpc>
                <a:spcPct val="120000"/>
              </a:lnSpc>
            </a:pPr>
            <a:r>
              <a:rPr lang="hu-HU" sz="2000" dirty="0" smtClean="0"/>
              <a:t>A blokkcímre kattintva a blokk bezárható ill. a bezárt blokk kinyitható (harmonika).</a:t>
            </a:r>
            <a:endParaRPr lang="hu-HU" sz="2000" dirty="0"/>
          </a:p>
          <a:p>
            <a:pPr>
              <a:lnSpc>
                <a:spcPct val="120000"/>
              </a:lnSpc>
            </a:pPr>
            <a:r>
              <a:rPr lang="hu-HU" sz="2000" dirty="0"/>
              <a:t>A szöveg Roboto Bold, PC-nél 12 képpont, táblagépnél 14 képpont magas, színe #333333.</a:t>
            </a:r>
          </a:p>
        </p:txBody>
      </p:sp>
      <p:pic>
        <p:nvPicPr>
          <p:cNvPr id="19" name="Tartalom hely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2200" y="2058193"/>
            <a:ext cx="5181600" cy="3886200"/>
          </a:xfrm>
          <a:prstGeom prst="rect">
            <a:avLst/>
          </a:prstGeom>
        </p:spPr>
      </p:pic>
      <p:cxnSp>
        <p:nvCxnSpPr>
          <p:cNvPr id="6" name="Egyenes összekötő nyíllal 5"/>
          <p:cNvCxnSpPr/>
          <p:nvPr/>
        </p:nvCxnSpPr>
        <p:spPr>
          <a:xfrm flipH="1">
            <a:off x="7025924" y="1684599"/>
            <a:ext cx="173457" cy="136521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Ellipszis 6"/>
          <p:cNvSpPr/>
          <p:nvPr/>
        </p:nvSpPr>
        <p:spPr>
          <a:xfrm>
            <a:off x="7009541" y="1494759"/>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spTree>
    <p:extLst>
      <p:ext uri="{BB962C8B-B14F-4D97-AF65-F5344CB8AC3E}">
        <p14:creationId xmlns:p14="http://schemas.microsoft.com/office/powerpoint/2010/main" val="327741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RÖGZÍTETT ELEMEK ÉS GÖRGETÉS</a:t>
            </a:r>
            <a:endParaRPr lang="hu-HU" dirty="0"/>
          </a:p>
        </p:txBody>
      </p:sp>
      <p:sp>
        <p:nvSpPr>
          <p:cNvPr id="3" name="Tartalom helye 2"/>
          <p:cNvSpPr>
            <a:spLocks noGrp="1"/>
          </p:cNvSpPr>
          <p:nvPr>
            <p:ph sz="half" idx="1"/>
          </p:nvPr>
        </p:nvSpPr>
        <p:spPr/>
        <p:txBody>
          <a:bodyPr>
            <a:normAutofit/>
          </a:bodyPr>
          <a:lstStyle/>
          <a:p>
            <a:r>
              <a:rPr lang="hu-HU" sz="2000" dirty="0" smtClean="0"/>
              <a:t>Az oldal fejléce, főmenüje és a morzsamenü vertikálisan fixek, a böngésző tetejéhez van igazítva, ez a terület nem görgethető (1).</a:t>
            </a:r>
          </a:p>
          <a:p>
            <a:r>
              <a:rPr lang="hu-HU" sz="2000" dirty="0" smtClean="0"/>
              <a:t>A funkciógombokat tartalmazó lábléc szintén fix, a böngésző aljához van rögzítve, minden böngésző-magasság mellett látszik (2).</a:t>
            </a:r>
          </a:p>
          <a:p>
            <a:r>
              <a:rPr lang="hu-HU" sz="2000" dirty="0" smtClean="0"/>
              <a:t>A tartalom görgethető az oldal hosszának megfelelően (3). </a:t>
            </a:r>
          </a:p>
          <a:p>
            <a:r>
              <a:rPr lang="hu-HU" sz="2000" dirty="0" smtClean="0"/>
              <a:t>Lehetőség van továbbá a táblázatokon belül is görgetésre, amennyiben a funkció azt megkívánja (4).</a:t>
            </a:r>
            <a:endParaRPr lang="hu-HU" sz="2000" dirty="0"/>
          </a:p>
        </p:txBody>
      </p:sp>
      <p:pic>
        <p:nvPicPr>
          <p:cNvPr id="5" name="Tartalom helye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204596" y="1970417"/>
            <a:ext cx="5181600" cy="3886200"/>
          </a:xfrm>
        </p:spPr>
      </p:pic>
      <p:cxnSp>
        <p:nvCxnSpPr>
          <p:cNvPr id="6" name="Egyenes összekötő nyíllal 5"/>
          <p:cNvCxnSpPr/>
          <p:nvPr/>
        </p:nvCxnSpPr>
        <p:spPr>
          <a:xfrm flipH="1">
            <a:off x="9791209" y="1690688"/>
            <a:ext cx="189840" cy="80898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Ellipszis 6"/>
          <p:cNvSpPr/>
          <p:nvPr/>
        </p:nvSpPr>
        <p:spPr>
          <a:xfrm>
            <a:off x="9791209" y="1482790"/>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cxnSp>
        <p:nvCxnSpPr>
          <p:cNvPr id="8" name="Egyenes összekötő nyíllal 7"/>
          <p:cNvCxnSpPr/>
          <p:nvPr/>
        </p:nvCxnSpPr>
        <p:spPr>
          <a:xfrm flipH="1" flipV="1">
            <a:off x="7182998" y="5574535"/>
            <a:ext cx="996464" cy="73736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Ellipszis 8"/>
          <p:cNvSpPr/>
          <p:nvPr/>
        </p:nvSpPr>
        <p:spPr>
          <a:xfrm>
            <a:off x="7989622" y="6122057"/>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2</a:t>
            </a:r>
          </a:p>
        </p:txBody>
      </p:sp>
      <p:cxnSp>
        <p:nvCxnSpPr>
          <p:cNvPr id="10" name="Egyenes összekötő nyíllal 9"/>
          <p:cNvCxnSpPr/>
          <p:nvPr/>
        </p:nvCxnSpPr>
        <p:spPr>
          <a:xfrm flipH="1" flipV="1">
            <a:off x="11284183" y="3501527"/>
            <a:ext cx="434442" cy="41199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Ellipszis 10"/>
          <p:cNvSpPr/>
          <p:nvPr/>
        </p:nvSpPr>
        <p:spPr>
          <a:xfrm>
            <a:off x="11528785" y="3713256"/>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3</a:t>
            </a:r>
            <a:endParaRPr lang="hu-HU" sz="1200" b="1" dirty="0"/>
          </a:p>
        </p:txBody>
      </p:sp>
      <p:cxnSp>
        <p:nvCxnSpPr>
          <p:cNvPr id="12" name="Egyenes összekötő nyíllal 11"/>
          <p:cNvCxnSpPr/>
          <p:nvPr/>
        </p:nvCxnSpPr>
        <p:spPr>
          <a:xfrm flipH="1" flipV="1">
            <a:off x="11127613" y="4549966"/>
            <a:ext cx="591013" cy="69535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Ellipszis 12"/>
          <p:cNvSpPr/>
          <p:nvPr/>
        </p:nvSpPr>
        <p:spPr>
          <a:xfrm>
            <a:off x="11528786" y="5055478"/>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4</a:t>
            </a:r>
            <a:endParaRPr lang="hu-HU" sz="1200" b="1" dirty="0"/>
          </a:p>
        </p:txBody>
      </p:sp>
    </p:spTree>
    <p:extLst>
      <p:ext uri="{BB962C8B-B14F-4D97-AF65-F5344CB8AC3E}">
        <p14:creationId xmlns:p14="http://schemas.microsoft.com/office/powerpoint/2010/main" val="61406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FEJLÉC</a:t>
            </a:r>
            <a:endParaRPr lang="hu-HU" dirty="0"/>
          </a:p>
        </p:txBody>
      </p:sp>
      <p:sp>
        <p:nvSpPr>
          <p:cNvPr id="3" name="Tartalom helye 2"/>
          <p:cNvSpPr>
            <a:spLocks noGrp="1"/>
          </p:cNvSpPr>
          <p:nvPr>
            <p:ph sz="half" idx="1"/>
          </p:nvPr>
        </p:nvSpPr>
        <p:spPr>
          <a:xfrm>
            <a:off x="838200" y="1825624"/>
            <a:ext cx="5181600" cy="5032375"/>
          </a:xfrm>
        </p:spPr>
        <p:txBody>
          <a:bodyPr>
            <a:normAutofit fontScale="70000" lnSpcReduction="20000"/>
          </a:bodyPr>
          <a:lstStyle/>
          <a:p>
            <a:pPr>
              <a:lnSpc>
                <a:spcPct val="120000"/>
              </a:lnSpc>
            </a:pPr>
            <a:r>
              <a:rPr lang="hu-HU" dirty="0" smtClean="0"/>
              <a:t>A fejléc magassága 46 képpont</a:t>
            </a:r>
            <a:r>
              <a:rPr lang="hu-HU" dirty="0"/>
              <a:t> </a:t>
            </a:r>
            <a:r>
              <a:rPr lang="hu-HU" dirty="0" smtClean="0"/>
              <a:t>(1). Cél volt, hogy ne vegyen el túl sok hasznos területet, ugyanakkor harmonizáljon a korábbi rendszerekkel.</a:t>
            </a:r>
          </a:p>
          <a:p>
            <a:pPr>
              <a:lnSpc>
                <a:spcPct val="120000"/>
              </a:lnSpc>
            </a:pPr>
            <a:r>
              <a:rPr lang="hu-HU" dirty="0" smtClean="0"/>
              <a:t>Bal oldalt található a rendszer megnevezése, valamint a verziószáma (2).</a:t>
            </a:r>
          </a:p>
          <a:p>
            <a:pPr>
              <a:lnSpc>
                <a:spcPct val="120000"/>
              </a:lnSpc>
            </a:pPr>
            <a:r>
              <a:rPr lang="hu-HU" dirty="0" smtClean="0"/>
              <a:t>Jobboldalt felül a bejelentkezett neve látható (3). A névre kattintva legördülő menüben megjelennek a felhasználó adatai. </a:t>
            </a:r>
          </a:p>
          <a:p>
            <a:pPr>
              <a:lnSpc>
                <a:spcPct val="120000"/>
              </a:lnSpc>
            </a:pPr>
            <a:r>
              <a:rPr lang="hu-HU" dirty="0" smtClean="0"/>
              <a:t>Jobboldalt 2 ikon található: Az egyik a Súgó, a másik a Kijelentkezés (4).</a:t>
            </a:r>
          </a:p>
          <a:p>
            <a:pPr>
              <a:lnSpc>
                <a:spcPct val="120000"/>
              </a:lnSpc>
            </a:pPr>
            <a:r>
              <a:rPr lang="hu-HU" dirty="0" smtClean="0"/>
              <a:t>Középen található  az aktuális </a:t>
            </a:r>
            <a:r>
              <a:rPr lang="hu-HU" dirty="0"/>
              <a:t>környezet </a:t>
            </a:r>
            <a:r>
              <a:rPr lang="hu-HU" dirty="0" smtClean="0"/>
              <a:t>megnevezése (5). </a:t>
            </a:r>
            <a:r>
              <a:rPr lang="hu-HU" dirty="0"/>
              <a:t>P</a:t>
            </a:r>
            <a:r>
              <a:rPr lang="hu-HU" dirty="0" smtClean="0"/>
              <a:t>l</a:t>
            </a:r>
            <a:r>
              <a:rPr lang="hu-HU" dirty="0"/>
              <a:t>.: </a:t>
            </a:r>
            <a:r>
              <a:rPr lang="hu-HU" dirty="0" err="1"/>
              <a:t>migárciós</a:t>
            </a:r>
            <a:r>
              <a:rPr lang="hu-HU" dirty="0"/>
              <a:t>, </a:t>
            </a:r>
            <a:r>
              <a:rPr lang="hu-HU" dirty="0" smtClean="0"/>
              <a:t>próbaüzem. Éles </a:t>
            </a:r>
            <a:r>
              <a:rPr lang="hu-HU" dirty="0"/>
              <a:t>esetén </a:t>
            </a:r>
            <a:r>
              <a:rPr lang="hu-HU" dirty="0" smtClean="0"/>
              <a:t>nincs kiírás.</a:t>
            </a:r>
            <a:endParaRPr lang="hu-HU" dirty="0"/>
          </a:p>
        </p:txBody>
      </p:sp>
      <p:pic>
        <p:nvPicPr>
          <p:cNvPr id="6" name="Tartalom helye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0" y="2058193"/>
            <a:ext cx="5181600" cy="3886200"/>
          </a:xfrm>
        </p:spPr>
      </p:pic>
      <p:cxnSp>
        <p:nvCxnSpPr>
          <p:cNvPr id="10" name="Egyenes összekötő nyíllal 9"/>
          <p:cNvCxnSpPr/>
          <p:nvPr/>
        </p:nvCxnSpPr>
        <p:spPr>
          <a:xfrm>
            <a:off x="6618698" y="1663215"/>
            <a:ext cx="75475" cy="74954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Egyenes összekötő nyíllal 11"/>
          <p:cNvCxnSpPr/>
          <p:nvPr/>
        </p:nvCxnSpPr>
        <p:spPr>
          <a:xfrm>
            <a:off x="8017353" y="1650657"/>
            <a:ext cx="75236" cy="79595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Ellipszis 6"/>
          <p:cNvSpPr/>
          <p:nvPr/>
        </p:nvSpPr>
        <p:spPr>
          <a:xfrm>
            <a:off x="6428858" y="1460817"/>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2</a:t>
            </a:r>
          </a:p>
        </p:txBody>
      </p:sp>
      <p:sp>
        <p:nvSpPr>
          <p:cNvPr id="4" name="Ellipszis 3"/>
          <p:cNvSpPr/>
          <p:nvPr/>
        </p:nvSpPr>
        <p:spPr>
          <a:xfrm>
            <a:off x="7827513" y="1460817"/>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cxnSp>
        <p:nvCxnSpPr>
          <p:cNvPr id="14" name="Egyenes összekötő nyíllal 13"/>
          <p:cNvCxnSpPr/>
          <p:nvPr/>
        </p:nvCxnSpPr>
        <p:spPr>
          <a:xfrm>
            <a:off x="10675199" y="1663215"/>
            <a:ext cx="16585" cy="75275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Ellipszis 7"/>
          <p:cNvSpPr/>
          <p:nvPr/>
        </p:nvSpPr>
        <p:spPr>
          <a:xfrm>
            <a:off x="10485359" y="1445944"/>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3</a:t>
            </a:r>
            <a:endParaRPr lang="hu-HU" sz="1200" b="1" dirty="0"/>
          </a:p>
        </p:txBody>
      </p:sp>
      <p:cxnSp>
        <p:nvCxnSpPr>
          <p:cNvPr id="16" name="Egyenes összekötő nyíllal 15"/>
          <p:cNvCxnSpPr/>
          <p:nvPr/>
        </p:nvCxnSpPr>
        <p:spPr>
          <a:xfrm flipH="1" flipV="1">
            <a:off x="11102227" y="2563665"/>
            <a:ext cx="613810" cy="70753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Ellipszis 8"/>
          <p:cNvSpPr/>
          <p:nvPr/>
        </p:nvSpPr>
        <p:spPr>
          <a:xfrm>
            <a:off x="11526197" y="3081362"/>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4</a:t>
            </a:r>
            <a:endParaRPr lang="hu-HU" sz="1200" b="1" dirty="0"/>
          </a:p>
        </p:txBody>
      </p:sp>
      <p:cxnSp>
        <p:nvCxnSpPr>
          <p:cNvPr id="15" name="Egyenes összekötő nyíllal 14"/>
          <p:cNvCxnSpPr/>
          <p:nvPr/>
        </p:nvCxnSpPr>
        <p:spPr>
          <a:xfrm flipH="1">
            <a:off x="8770084" y="1690688"/>
            <a:ext cx="229537" cy="80473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Ellipszis 16"/>
          <p:cNvSpPr/>
          <p:nvPr/>
        </p:nvSpPr>
        <p:spPr>
          <a:xfrm>
            <a:off x="8864319" y="1459430"/>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5</a:t>
            </a:r>
            <a:endParaRPr lang="hu-HU" sz="1200" b="1" dirty="0"/>
          </a:p>
        </p:txBody>
      </p:sp>
    </p:spTree>
    <p:extLst>
      <p:ext uri="{BB962C8B-B14F-4D97-AF65-F5344CB8AC3E}">
        <p14:creationId xmlns:p14="http://schemas.microsoft.com/office/powerpoint/2010/main" val="1346522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MENÜ</a:t>
            </a:r>
            <a:endParaRPr lang="hu-HU" dirty="0"/>
          </a:p>
        </p:txBody>
      </p:sp>
      <p:sp>
        <p:nvSpPr>
          <p:cNvPr id="3" name="Tartalom helye 2"/>
          <p:cNvSpPr>
            <a:spLocks noGrp="1"/>
          </p:cNvSpPr>
          <p:nvPr>
            <p:ph sz="half" idx="1"/>
          </p:nvPr>
        </p:nvSpPr>
        <p:spPr/>
        <p:txBody>
          <a:bodyPr>
            <a:normAutofit/>
          </a:bodyPr>
          <a:lstStyle/>
          <a:p>
            <a:r>
              <a:rPr lang="hu-HU" sz="2000" dirty="0" smtClean="0"/>
              <a:t>A menü magassága PC esetében 30, táblagépnél 44 képpont, színe: #c8f4d1 (1). </a:t>
            </a:r>
          </a:p>
          <a:p>
            <a:r>
              <a:rPr lang="hu-HU" sz="2000" dirty="0" smtClean="0"/>
              <a:t>A szöveg Roboto Bold, PC-nél 12 képpont, táblagépnél 14 képpont magas, színe #333333.</a:t>
            </a:r>
          </a:p>
          <a:p>
            <a:r>
              <a:rPr lang="hu-HU" sz="2000" dirty="0" smtClean="0"/>
              <a:t>Az aktuális menüpontot 4 képpont magas #085734 színű csík jelöli (2).</a:t>
            </a:r>
          </a:p>
          <a:p>
            <a:r>
              <a:rPr lang="hu-HU" sz="2000" dirty="0" smtClean="0"/>
              <a:t>Az almenük legördülő menüként működnek (3).</a:t>
            </a:r>
          </a:p>
          <a:p>
            <a:r>
              <a:rPr lang="hu-HU" sz="2000" dirty="0" smtClean="0"/>
              <a:t>Az almenük kijelölését #085734 színű háttér és #</a:t>
            </a:r>
            <a:r>
              <a:rPr lang="hu-HU" sz="2000" dirty="0" err="1" smtClean="0"/>
              <a:t>ffffff</a:t>
            </a:r>
            <a:r>
              <a:rPr lang="hu-HU" sz="2000" dirty="0" smtClean="0"/>
              <a:t> színű szöveg jelöli (4).</a:t>
            </a:r>
            <a:endParaRPr lang="hu-HU" sz="2000" dirty="0"/>
          </a:p>
        </p:txBody>
      </p:sp>
      <p:pic>
        <p:nvPicPr>
          <p:cNvPr id="6" name="Tartalom helye 5"/>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114" t="184" r="46920" b="46850"/>
          <a:stretch/>
        </p:blipFill>
        <p:spPr>
          <a:xfrm>
            <a:off x="6311630" y="1825625"/>
            <a:ext cx="5181600" cy="3886200"/>
          </a:xfrm>
        </p:spPr>
      </p:pic>
      <p:cxnSp>
        <p:nvCxnSpPr>
          <p:cNvPr id="5" name="Egyenes összekötő nyíllal 4"/>
          <p:cNvCxnSpPr/>
          <p:nvPr/>
        </p:nvCxnSpPr>
        <p:spPr>
          <a:xfrm flipH="1">
            <a:off x="9626372" y="1341421"/>
            <a:ext cx="193812" cy="153392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Ellipszis 6"/>
          <p:cNvSpPr/>
          <p:nvPr/>
        </p:nvSpPr>
        <p:spPr>
          <a:xfrm>
            <a:off x="9626372" y="1225553"/>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cxnSp>
        <p:nvCxnSpPr>
          <p:cNvPr id="8" name="Egyenes összekötő nyíllal 7"/>
          <p:cNvCxnSpPr/>
          <p:nvPr/>
        </p:nvCxnSpPr>
        <p:spPr>
          <a:xfrm>
            <a:off x="6712977" y="1415392"/>
            <a:ext cx="58607" cy="136080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Ellipszis 8"/>
          <p:cNvSpPr/>
          <p:nvPr/>
        </p:nvSpPr>
        <p:spPr>
          <a:xfrm>
            <a:off x="6523137" y="1225552"/>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2</a:t>
            </a:r>
          </a:p>
        </p:txBody>
      </p:sp>
      <p:cxnSp>
        <p:nvCxnSpPr>
          <p:cNvPr id="10" name="Egyenes összekötő nyíllal 9"/>
          <p:cNvCxnSpPr/>
          <p:nvPr/>
        </p:nvCxnSpPr>
        <p:spPr>
          <a:xfrm flipH="1">
            <a:off x="7683921" y="1470297"/>
            <a:ext cx="321074" cy="189589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Ellipszis 10"/>
          <p:cNvSpPr/>
          <p:nvPr/>
        </p:nvSpPr>
        <p:spPr>
          <a:xfrm>
            <a:off x="7815155" y="1225552"/>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3</a:t>
            </a:r>
          </a:p>
        </p:txBody>
      </p:sp>
      <p:cxnSp>
        <p:nvCxnSpPr>
          <p:cNvPr id="13" name="Egyenes összekötő nyíllal 12"/>
          <p:cNvCxnSpPr/>
          <p:nvPr/>
        </p:nvCxnSpPr>
        <p:spPr>
          <a:xfrm flipV="1">
            <a:off x="7073561" y="4241441"/>
            <a:ext cx="741594" cy="185006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Ellipszis 13"/>
          <p:cNvSpPr/>
          <p:nvPr/>
        </p:nvSpPr>
        <p:spPr>
          <a:xfrm>
            <a:off x="6883721" y="5901666"/>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4</a:t>
            </a:r>
            <a:endParaRPr lang="hu-HU" sz="1200" b="1" dirty="0"/>
          </a:p>
        </p:txBody>
      </p:sp>
    </p:spTree>
    <p:extLst>
      <p:ext uri="{BB962C8B-B14F-4D97-AF65-F5344CB8AC3E}">
        <p14:creationId xmlns:p14="http://schemas.microsoft.com/office/powerpoint/2010/main" val="3174928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MORZSAMENÜ</a:t>
            </a:r>
            <a:endParaRPr lang="hu-HU" dirty="0"/>
          </a:p>
        </p:txBody>
      </p:sp>
      <p:sp>
        <p:nvSpPr>
          <p:cNvPr id="3" name="Tartalom helye 2"/>
          <p:cNvSpPr>
            <a:spLocks noGrp="1"/>
          </p:cNvSpPr>
          <p:nvPr>
            <p:ph sz="half" idx="1"/>
          </p:nvPr>
        </p:nvSpPr>
        <p:spPr>
          <a:xfrm>
            <a:off x="838200" y="1825625"/>
            <a:ext cx="5181600" cy="2450161"/>
          </a:xfrm>
        </p:spPr>
        <p:txBody>
          <a:bodyPr>
            <a:normAutofit fontScale="92500"/>
          </a:bodyPr>
          <a:lstStyle/>
          <a:p>
            <a:pPr>
              <a:lnSpc>
                <a:spcPct val="120000"/>
              </a:lnSpc>
            </a:pPr>
            <a:r>
              <a:rPr lang="hu-HU" sz="2000" dirty="0" smtClean="0"/>
              <a:t>A morzsamenü (1) egy navigációs elem, amely segíti a felhasználót a teljes menürendszerben történő eligazodásban. </a:t>
            </a:r>
          </a:p>
          <a:p>
            <a:pPr>
              <a:lnSpc>
                <a:spcPct val="120000"/>
              </a:lnSpc>
            </a:pPr>
            <a:r>
              <a:rPr lang="hu-HU" sz="2000" dirty="0" smtClean="0"/>
              <a:t>A magassága PC esetében 30, táblagépnél 44 képpont, háttérszíne: #f3f3f3, a szöveg 12 illetve 14 pontos, #333333 színű, Roboto Regular.</a:t>
            </a:r>
            <a:endParaRPr lang="hu-HU" sz="2000" dirty="0"/>
          </a:p>
        </p:txBody>
      </p:sp>
      <p:pic>
        <p:nvPicPr>
          <p:cNvPr id="6" name="Tartalom helye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08388" y="1999827"/>
            <a:ext cx="5181600" cy="3886200"/>
          </a:xfrm>
        </p:spPr>
      </p:pic>
      <p:cxnSp>
        <p:nvCxnSpPr>
          <p:cNvPr id="16" name="Egyenes összekötő nyíllal 15"/>
          <p:cNvCxnSpPr/>
          <p:nvPr/>
        </p:nvCxnSpPr>
        <p:spPr>
          <a:xfrm flipH="1">
            <a:off x="7462406" y="1577418"/>
            <a:ext cx="816085" cy="119080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Ellipszis 8"/>
          <p:cNvSpPr/>
          <p:nvPr/>
        </p:nvSpPr>
        <p:spPr>
          <a:xfrm>
            <a:off x="8088651" y="1387578"/>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spTree>
    <p:extLst>
      <p:ext uri="{BB962C8B-B14F-4D97-AF65-F5344CB8AC3E}">
        <p14:creationId xmlns:p14="http://schemas.microsoft.com/office/powerpoint/2010/main" val="3694038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ép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 y="-85669"/>
            <a:ext cx="12191992" cy="7029336"/>
          </a:xfrm>
          <a:prstGeom prst="rect">
            <a:avLst/>
          </a:prstGeom>
        </p:spPr>
      </p:pic>
    </p:spTree>
    <p:extLst>
      <p:ext uri="{BB962C8B-B14F-4D97-AF65-F5344CB8AC3E}">
        <p14:creationId xmlns:p14="http://schemas.microsoft.com/office/powerpoint/2010/main" val="522513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TAB FÜLEK</a:t>
            </a:r>
            <a:endParaRPr lang="hu-HU" dirty="0"/>
          </a:p>
        </p:txBody>
      </p:sp>
      <p:sp>
        <p:nvSpPr>
          <p:cNvPr id="3" name="Tartalom helye 2"/>
          <p:cNvSpPr>
            <a:spLocks noGrp="1"/>
          </p:cNvSpPr>
          <p:nvPr>
            <p:ph sz="half" idx="1"/>
          </p:nvPr>
        </p:nvSpPr>
        <p:spPr>
          <a:xfrm>
            <a:off x="838199" y="1825625"/>
            <a:ext cx="5496203" cy="4858510"/>
          </a:xfrm>
        </p:spPr>
        <p:txBody>
          <a:bodyPr>
            <a:normAutofit fontScale="55000" lnSpcReduction="20000"/>
          </a:bodyPr>
          <a:lstStyle/>
          <a:p>
            <a:pPr>
              <a:lnSpc>
                <a:spcPct val="120000"/>
              </a:lnSpc>
            </a:pPr>
            <a:r>
              <a:rPr lang="hu-HU" dirty="0" smtClean="0"/>
              <a:t>A </a:t>
            </a:r>
            <a:r>
              <a:rPr lang="hu-HU" dirty="0" err="1" smtClean="0"/>
              <a:t>tab</a:t>
            </a:r>
            <a:r>
              <a:rPr lang="hu-HU" dirty="0" smtClean="0"/>
              <a:t> fülek segítségével lapozhatunk az oldalon belül. A </a:t>
            </a:r>
            <a:r>
              <a:rPr lang="hu-HU" dirty="0" err="1" smtClean="0"/>
              <a:t>tabok</a:t>
            </a:r>
            <a:r>
              <a:rPr lang="hu-HU" dirty="0" smtClean="0"/>
              <a:t> magassága 30 illetve 44 képpont.</a:t>
            </a:r>
          </a:p>
          <a:p>
            <a:pPr>
              <a:lnSpc>
                <a:spcPct val="120000"/>
              </a:lnSpc>
            </a:pPr>
            <a:r>
              <a:rPr lang="hu-HU" dirty="0" smtClean="0"/>
              <a:t>Az aktív </a:t>
            </a:r>
            <a:r>
              <a:rPr lang="hu-HU" dirty="0" err="1" smtClean="0"/>
              <a:t>tab</a:t>
            </a:r>
            <a:r>
              <a:rPr lang="hu-HU" dirty="0" smtClean="0"/>
              <a:t> háttere fehér, kerete 1 képpont vastagságú, színe #d1d1d1. A tetején 4 képpont vastag </a:t>
            </a:r>
            <a:r>
              <a:rPr lang="hu-HU" dirty="0"/>
              <a:t>#</a:t>
            </a:r>
            <a:r>
              <a:rPr lang="hu-HU" dirty="0" smtClean="0"/>
              <a:t>085734 színű csíkkal, felirata 12 illetve 14 pontos </a:t>
            </a:r>
            <a:r>
              <a:rPr lang="hu-HU" dirty="0"/>
              <a:t>#</a:t>
            </a:r>
            <a:r>
              <a:rPr lang="hu-HU" dirty="0" smtClean="0"/>
              <a:t>085734 színű. Roboto Bold (1).</a:t>
            </a:r>
          </a:p>
          <a:p>
            <a:pPr>
              <a:lnSpc>
                <a:spcPct val="120000"/>
              </a:lnSpc>
            </a:pPr>
            <a:r>
              <a:rPr lang="hu-HU" dirty="0"/>
              <a:t>Az </a:t>
            </a:r>
            <a:r>
              <a:rPr lang="hu-HU" dirty="0" smtClean="0"/>
              <a:t>inaktív </a:t>
            </a:r>
            <a:r>
              <a:rPr lang="hu-HU" dirty="0" err="1" smtClean="0"/>
              <a:t>tab</a:t>
            </a:r>
            <a:r>
              <a:rPr lang="hu-HU" dirty="0" smtClean="0"/>
              <a:t>, (amellyel fontos teendő van)  </a:t>
            </a:r>
            <a:r>
              <a:rPr lang="hu-HU" dirty="0"/>
              <a:t>háttere </a:t>
            </a:r>
            <a:r>
              <a:rPr lang="hu-HU" dirty="0" smtClean="0"/>
              <a:t>#f3f3f3, </a:t>
            </a:r>
            <a:r>
              <a:rPr lang="hu-HU" dirty="0"/>
              <a:t>kerete 1 képpont vastagságú, színe #d1d1d1. A tetején 4 képpont vastag </a:t>
            </a:r>
            <a:r>
              <a:rPr lang="hu-HU" dirty="0" smtClean="0"/>
              <a:t>#c8f4d1 </a:t>
            </a:r>
            <a:r>
              <a:rPr lang="hu-HU" dirty="0"/>
              <a:t>színű csíkkal, </a:t>
            </a:r>
            <a:r>
              <a:rPr lang="hu-HU" dirty="0" smtClean="0"/>
              <a:t>felirata 12 illetve </a:t>
            </a:r>
            <a:r>
              <a:rPr lang="hu-HU" dirty="0"/>
              <a:t>14 pontos </a:t>
            </a:r>
            <a:r>
              <a:rPr lang="hu-HU" dirty="0" smtClean="0"/>
              <a:t>#333333 </a:t>
            </a:r>
            <a:r>
              <a:rPr lang="hu-HU" dirty="0"/>
              <a:t>színű. Roboto </a:t>
            </a:r>
            <a:r>
              <a:rPr lang="hu-HU" dirty="0" smtClean="0"/>
              <a:t>Bold, jobb felső sarkában </a:t>
            </a:r>
            <a:r>
              <a:rPr lang="hu-HU" dirty="0"/>
              <a:t>: #</a:t>
            </a:r>
            <a:r>
              <a:rPr lang="hu-HU" dirty="0" smtClean="0"/>
              <a:t>fc0d1b színű jelölő háromszög található (2).</a:t>
            </a:r>
          </a:p>
          <a:p>
            <a:pPr>
              <a:lnSpc>
                <a:spcPct val="120000"/>
              </a:lnSpc>
            </a:pPr>
            <a:r>
              <a:rPr lang="hu-HU" dirty="0"/>
              <a:t>Az inaktív </a:t>
            </a:r>
            <a:r>
              <a:rPr lang="hu-HU" dirty="0" err="1"/>
              <a:t>tab</a:t>
            </a:r>
            <a:r>
              <a:rPr lang="hu-HU" dirty="0"/>
              <a:t>, </a:t>
            </a:r>
            <a:r>
              <a:rPr lang="hu-HU" dirty="0" smtClean="0"/>
              <a:t>(amellyel nincs fontos teendő) </a:t>
            </a:r>
            <a:r>
              <a:rPr lang="hu-HU" dirty="0"/>
              <a:t>háttere #f3f3f3, kerete 1 képpont vastagságú, színe #d1d1d1. A tetején 4 képpont vastag #c8f4d1 színű csíkkal, felirata 14 pontos #333333 színű. Roboto </a:t>
            </a:r>
            <a:r>
              <a:rPr lang="hu-HU" dirty="0" smtClean="0"/>
              <a:t>Bold (3).</a:t>
            </a:r>
          </a:p>
          <a:p>
            <a:pPr>
              <a:lnSpc>
                <a:spcPct val="120000"/>
              </a:lnSpc>
            </a:pPr>
            <a:r>
              <a:rPr lang="hu-HU" dirty="0" smtClean="0"/>
              <a:t>A piros sarokjelzés jelentheti azt, hogy egy adott oldalon hibásan megadott érték vagy a felhasználó számára fontos információ található. A módosított értéket tartalmazó fül nem tartozik ezek közé!</a:t>
            </a:r>
            <a:endParaRPr lang="hu-HU" dirty="0"/>
          </a:p>
        </p:txBody>
      </p:sp>
      <p:pic>
        <p:nvPicPr>
          <p:cNvPr id="6" name="Tartalom helye 5"/>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3083" t="13287" r="51320" b="41116"/>
          <a:stretch/>
        </p:blipFill>
        <p:spPr>
          <a:xfrm>
            <a:off x="6483485" y="1825625"/>
            <a:ext cx="5181600" cy="3886200"/>
          </a:xfrm>
        </p:spPr>
      </p:pic>
      <p:cxnSp>
        <p:nvCxnSpPr>
          <p:cNvPr id="16" name="Egyenes összekötő nyíllal 15"/>
          <p:cNvCxnSpPr/>
          <p:nvPr/>
        </p:nvCxnSpPr>
        <p:spPr>
          <a:xfrm flipH="1">
            <a:off x="6814550" y="1474372"/>
            <a:ext cx="189840" cy="130162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Ellipszis 8"/>
          <p:cNvSpPr/>
          <p:nvPr/>
        </p:nvSpPr>
        <p:spPr>
          <a:xfrm>
            <a:off x="6814550" y="1209352"/>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cxnSp>
        <p:nvCxnSpPr>
          <p:cNvPr id="8" name="Egyenes összekötő nyíllal 7"/>
          <p:cNvCxnSpPr/>
          <p:nvPr/>
        </p:nvCxnSpPr>
        <p:spPr>
          <a:xfrm flipH="1">
            <a:off x="7882153" y="1413847"/>
            <a:ext cx="379681" cy="136215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Ellipszis 9"/>
          <p:cNvSpPr/>
          <p:nvPr/>
        </p:nvSpPr>
        <p:spPr>
          <a:xfrm>
            <a:off x="8071994" y="1209352"/>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2</a:t>
            </a:r>
          </a:p>
        </p:txBody>
      </p:sp>
      <p:cxnSp>
        <p:nvCxnSpPr>
          <p:cNvPr id="11" name="Egyenes összekötő nyíllal 10"/>
          <p:cNvCxnSpPr/>
          <p:nvPr/>
        </p:nvCxnSpPr>
        <p:spPr>
          <a:xfrm flipH="1">
            <a:off x="9074286" y="1399192"/>
            <a:ext cx="309313" cy="137680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Ellipszis 11"/>
          <p:cNvSpPr/>
          <p:nvPr/>
        </p:nvSpPr>
        <p:spPr>
          <a:xfrm>
            <a:off x="9153000" y="1209352"/>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3</a:t>
            </a:r>
          </a:p>
        </p:txBody>
      </p:sp>
    </p:spTree>
    <p:extLst>
      <p:ext uri="{BB962C8B-B14F-4D97-AF65-F5344CB8AC3E}">
        <p14:creationId xmlns:p14="http://schemas.microsoft.com/office/powerpoint/2010/main" val="644899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TÁBLÁZATOK 1.</a:t>
            </a:r>
            <a:endParaRPr lang="hu-HU" dirty="0"/>
          </a:p>
        </p:txBody>
      </p:sp>
      <p:sp>
        <p:nvSpPr>
          <p:cNvPr id="3" name="Tartalom helye 2"/>
          <p:cNvSpPr>
            <a:spLocks noGrp="1"/>
          </p:cNvSpPr>
          <p:nvPr>
            <p:ph sz="half" idx="1"/>
          </p:nvPr>
        </p:nvSpPr>
        <p:spPr>
          <a:xfrm>
            <a:off x="838200" y="1825624"/>
            <a:ext cx="5357920" cy="4536539"/>
          </a:xfrm>
        </p:spPr>
        <p:txBody>
          <a:bodyPr>
            <a:noAutofit/>
          </a:bodyPr>
          <a:lstStyle/>
          <a:p>
            <a:pPr>
              <a:lnSpc>
                <a:spcPct val="100000"/>
              </a:lnSpc>
            </a:pPr>
            <a:r>
              <a:rPr lang="hu-HU" sz="1600" dirty="0"/>
              <a:t>A táblázatok sorainak magassága 30 illetve 44 képpont, kerete 1 képpont vastagságú, színe #d1d1d1 (1).</a:t>
            </a:r>
          </a:p>
          <a:p>
            <a:pPr>
              <a:lnSpc>
                <a:spcPct val="100000"/>
              </a:lnSpc>
            </a:pPr>
            <a:r>
              <a:rPr lang="hu-HU" sz="1600" dirty="0"/>
              <a:t>A fejléc színe #c8f4d1, felirata 12 illetve 14 pontos #333333 színű, Roboto Bold (2). Tartalmazhat szűrő ikonokat.</a:t>
            </a:r>
          </a:p>
          <a:p>
            <a:pPr>
              <a:lnSpc>
                <a:spcPct val="100000"/>
              </a:lnSpc>
            </a:pPr>
            <a:r>
              <a:rPr lang="hu-HU" sz="1600" dirty="0"/>
              <a:t>A sorok </a:t>
            </a:r>
            <a:r>
              <a:rPr lang="hu-HU" sz="1600" dirty="0" smtClean="0"/>
              <a:t>színe lehet egységes vagy felváltott. Felváltott esetén </a:t>
            </a:r>
            <a:r>
              <a:rPr lang="hu-HU" sz="1600" dirty="0"/>
              <a:t>#</a:t>
            </a:r>
            <a:r>
              <a:rPr lang="hu-HU" sz="1600" dirty="0" err="1"/>
              <a:t>ffffff</a:t>
            </a:r>
            <a:r>
              <a:rPr lang="hu-HU" sz="1600" dirty="0"/>
              <a:t> illetve #</a:t>
            </a:r>
            <a:r>
              <a:rPr lang="hu-HU" sz="1600" dirty="0" smtClean="0"/>
              <a:t>f3f3f3, </a:t>
            </a:r>
            <a:r>
              <a:rPr lang="hu-HU" sz="1600" dirty="0"/>
              <a:t>egységes esetén #</a:t>
            </a:r>
            <a:r>
              <a:rPr lang="hu-HU" sz="1600" dirty="0" err="1" smtClean="0"/>
              <a:t>ffffff</a:t>
            </a:r>
            <a:r>
              <a:rPr lang="hu-HU" sz="1600" dirty="0" smtClean="0"/>
              <a:t>, </a:t>
            </a:r>
            <a:r>
              <a:rPr lang="hu-HU" sz="1600" dirty="0"/>
              <a:t>felirata 12 illetve 14 pontos #333333 színű, Roboto </a:t>
            </a:r>
            <a:r>
              <a:rPr lang="hu-HU" sz="1600" dirty="0" err="1"/>
              <a:t>Regular</a:t>
            </a:r>
            <a:r>
              <a:rPr lang="hu-HU" sz="1600" dirty="0"/>
              <a:t> </a:t>
            </a:r>
            <a:r>
              <a:rPr lang="hu-HU" sz="1600" dirty="0" smtClean="0"/>
              <a:t>(1). </a:t>
            </a:r>
            <a:endParaRPr lang="hu-HU" sz="1600" dirty="0"/>
          </a:p>
          <a:p>
            <a:pPr>
              <a:lnSpc>
                <a:spcPct val="100000"/>
              </a:lnSpc>
            </a:pPr>
            <a:r>
              <a:rPr lang="hu-HU" sz="1600" dirty="0"/>
              <a:t>A táblázatok navigációját az alatta elhelyezett gombok teszik lehetővé (3), valamint szükség esetén horizontálisan és vertikálisan is görgethetők. A navigáció a táblázattal együtt gördül. Az egyszerre listázott sorok száma megadható, alapértelmezetten 10. </a:t>
            </a:r>
          </a:p>
          <a:p>
            <a:pPr>
              <a:lnSpc>
                <a:spcPct val="100000"/>
              </a:lnSpc>
            </a:pPr>
            <a:r>
              <a:rPr lang="hu-HU" sz="1600" dirty="0"/>
              <a:t>A görgetésre a sok adat, illetve a különböző megjelenítési méretek miatt van szükség.</a:t>
            </a:r>
          </a:p>
          <a:p>
            <a:pPr>
              <a:lnSpc>
                <a:spcPct val="100000"/>
              </a:lnSpc>
            </a:pPr>
            <a:r>
              <a:rPr lang="hu-HU" sz="1600" dirty="0"/>
              <a:t>A táblázat alján található az Excel export lehetősége (4</a:t>
            </a:r>
            <a:r>
              <a:rPr lang="hu-HU" sz="1600" dirty="0" smtClean="0"/>
              <a:t>).</a:t>
            </a:r>
          </a:p>
          <a:p>
            <a:pPr>
              <a:lnSpc>
                <a:spcPct val="100000"/>
              </a:lnSpc>
            </a:pPr>
            <a:r>
              <a:rPr lang="hu-HU" sz="1600" dirty="0" smtClean="0"/>
              <a:t>A kijelölt sorok háttérszíne #</a:t>
            </a:r>
            <a:r>
              <a:rPr lang="hu-HU" sz="1600" dirty="0" err="1" smtClean="0"/>
              <a:t>cccccc</a:t>
            </a:r>
            <a:r>
              <a:rPr lang="hu-HU" sz="1600" dirty="0" smtClean="0"/>
              <a:t> (5).</a:t>
            </a:r>
            <a:endParaRPr lang="hu-HU" sz="1600" dirty="0"/>
          </a:p>
        </p:txBody>
      </p:sp>
      <p:pic>
        <p:nvPicPr>
          <p:cNvPr id="6" name="Tartalom helye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85960" y="1825625"/>
            <a:ext cx="5181600" cy="3886200"/>
          </a:xfrm>
        </p:spPr>
      </p:pic>
      <p:cxnSp>
        <p:nvCxnSpPr>
          <p:cNvPr id="16" name="Egyenes összekötő nyíllal 15"/>
          <p:cNvCxnSpPr/>
          <p:nvPr/>
        </p:nvCxnSpPr>
        <p:spPr>
          <a:xfrm>
            <a:off x="6913164" y="1394708"/>
            <a:ext cx="1057781" cy="188831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Ellipszis 8"/>
          <p:cNvSpPr/>
          <p:nvPr/>
        </p:nvSpPr>
        <p:spPr>
          <a:xfrm>
            <a:off x="6723324" y="1256103"/>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cxnSp>
        <p:nvCxnSpPr>
          <p:cNvPr id="8" name="Egyenes összekötő nyíllal 7"/>
          <p:cNvCxnSpPr/>
          <p:nvPr/>
        </p:nvCxnSpPr>
        <p:spPr>
          <a:xfrm>
            <a:off x="7970945" y="1458120"/>
            <a:ext cx="189841" cy="166945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Ellipszis 9"/>
          <p:cNvSpPr/>
          <p:nvPr/>
        </p:nvSpPr>
        <p:spPr>
          <a:xfrm>
            <a:off x="7781105" y="1256103"/>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2</a:t>
            </a:r>
          </a:p>
        </p:txBody>
      </p:sp>
      <p:cxnSp>
        <p:nvCxnSpPr>
          <p:cNvPr id="13" name="Egyenes összekötő nyíllal 12"/>
          <p:cNvCxnSpPr/>
          <p:nvPr/>
        </p:nvCxnSpPr>
        <p:spPr>
          <a:xfrm flipH="1" flipV="1">
            <a:off x="9996738" y="4857225"/>
            <a:ext cx="2005422" cy="8200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Ellipszis 13"/>
          <p:cNvSpPr/>
          <p:nvPr/>
        </p:nvSpPr>
        <p:spPr>
          <a:xfrm>
            <a:off x="11812319" y="4749386"/>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3</a:t>
            </a:r>
          </a:p>
        </p:txBody>
      </p:sp>
      <p:sp>
        <p:nvSpPr>
          <p:cNvPr id="20" name="Ellipszis 19"/>
          <p:cNvSpPr/>
          <p:nvPr/>
        </p:nvSpPr>
        <p:spPr>
          <a:xfrm>
            <a:off x="5883899" y="4898225"/>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4</a:t>
            </a:r>
            <a:endParaRPr lang="hu-HU" sz="1200" b="1" dirty="0"/>
          </a:p>
        </p:txBody>
      </p:sp>
      <p:cxnSp>
        <p:nvCxnSpPr>
          <p:cNvPr id="21" name="Egyenes összekötő nyíllal 20"/>
          <p:cNvCxnSpPr/>
          <p:nvPr/>
        </p:nvCxnSpPr>
        <p:spPr>
          <a:xfrm flipV="1">
            <a:off x="6043719" y="4939226"/>
            <a:ext cx="734675" cy="14884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Egyenes összekötő nyíllal 14"/>
          <p:cNvCxnSpPr/>
          <p:nvPr/>
        </p:nvCxnSpPr>
        <p:spPr>
          <a:xfrm flipH="1">
            <a:off x="8160785" y="1458120"/>
            <a:ext cx="502456" cy="195710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Ellipszis 16"/>
          <p:cNvSpPr/>
          <p:nvPr/>
        </p:nvSpPr>
        <p:spPr>
          <a:xfrm>
            <a:off x="8473401" y="1256103"/>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5</a:t>
            </a:r>
          </a:p>
        </p:txBody>
      </p:sp>
    </p:spTree>
    <p:extLst>
      <p:ext uri="{BB962C8B-B14F-4D97-AF65-F5344CB8AC3E}">
        <p14:creationId xmlns:p14="http://schemas.microsoft.com/office/powerpoint/2010/main" val="2046086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TÁBLÁZATOK 2.</a:t>
            </a:r>
            <a:endParaRPr lang="hu-HU" dirty="0"/>
          </a:p>
        </p:txBody>
      </p:sp>
      <p:sp>
        <p:nvSpPr>
          <p:cNvPr id="3" name="Tartalom helye 2"/>
          <p:cNvSpPr>
            <a:spLocks noGrp="1"/>
          </p:cNvSpPr>
          <p:nvPr>
            <p:ph sz="half" idx="1"/>
          </p:nvPr>
        </p:nvSpPr>
        <p:spPr>
          <a:xfrm>
            <a:off x="855251" y="1690688"/>
            <a:ext cx="5181600" cy="3641880"/>
          </a:xfrm>
        </p:spPr>
        <p:txBody>
          <a:bodyPr>
            <a:normAutofit fontScale="55000" lnSpcReduction="20000"/>
          </a:bodyPr>
          <a:lstStyle/>
          <a:p>
            <a:pPr>
              <a:lnSpc>
                <a:spcPct val="120000"/>
              </a:lnSpc>
            </a:pPr>
            <a:r>
              <a:rPr lang="hu-HU" dirty="0" smtClean="0"/>
              <a:t>Némelyik táblázat sorainak elején kijelölő négyzetek találhatók (1).  A kijelölő négyzetek segítségével tudjuk kijelölni azokat a rekordokat, amiken műveleteket szeretnénk végrehajtani. Lehetőség van az összes elem kijelölésére, ezt a fejlécben elhelyezett kijelölő négyzettel tehetjük meg (2). Az összes kijelölés a táblázat az aktuális szűrésnek megfelelő összes sorára vonatkozik.</a:t>
            </a:r>
          </a:p>
          <a:p>
            <a:pPr>
              <a:lnSpc>
                <a:spcPct val="120000"/>
              </a:lnSpc>
            </a:pPr>
            <a:r>
              <a:rPr lang="hu-HU" dirty="0" smtClean="0"/>
              <a:t>A műveleteket a táblázat soraiban vagy a láblécben található gombok segítségével végezhetjük el (3, 4).</a:t>
            </a:r>
          </a:p>
          <a:p>
            <a:pPr>
              <a:lnSpc>
                <a:spcPct val="120000"/>
              </a:lnSpc>
            </a:pPr>
            <a:r>
              <a:rPr lang="hu-HU" dirty="0" smtClean="0"/>
              <a:t>A szűrésre és a rendezésekre oszloponként nyílik lehetőség (5). A leszűrt oszlopok </a:t>
            </a:r>
            <a:r>
              <a:rPr lang="hu-HU" dirty="0"/>
              <a:t>ikonjai #</a:t>
            </a:r>
            <a:r>
              <a:rPr lang="hu-HU" dirty="0" smtClean="0"/>
              <a:t>fc0d1b (6) színre váltanak.</a:t>
            </a:r>
          </a:p>
        </p:txBody>
      </p:sp>
      <p:pic>
        <p:nvPicPr>
          <p:cNvPr id="6" name="Tartalom helye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95526" y="1647808"/>
            <a:ext cx="5439384" cy="4079538"/>
          </a:xfrm>
        </p:spPr>
      </p:pic>
      <p:cxnSp>
        <p:nvCxnSpPr>
          <p:cNvPr id="16" name="Egyenes összekötő nyíllal 15"/>
          <p:cNvCxnSpPr/>
          <p:nvPr/>
        </p:nvCxnSpPr>
        <p:spPr>
          <a:xfrm flipH="1">
            <a:off x="6653209" y="1299471"/>
            <a:ext cx="106791" cy="168395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Ellipszis 8"/>
          <p:cNvSpPr/>
          <p:nvPr/>
        </p:nvSpPr>
        <p:spPr>
          <a:xfrm>
            <a:off x="6594781" y="1060315"/>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2</a:t>
            </a:r>
            <a:endParaRPr lang="hu-HU" sz="1200" b="1" dirty="0"/>
          </a:p>
        </p:txBody>
      </p:sp>
      <p:cxnSp>
        <p:nvCxnSpPr>
          <p:cNvPr id="8" name="Egyenes összekötő nyíllal 7"/>
          <p:cNvCxnSpPr/>
          <p:nvPr/>
        </p:nvCxnSpPr>
        <p:spPr>
          <a:xfrm flipV="1">
            <a:off x="5980968" y="4343095"/>
            <a:ext cx="735346" cy="191343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Ellipszis 9"/>
          <p:cNvSpPr/>
          <p:nvPr/>
        </p:nvSpPr>
        <p:spPr>
          <a:xfrm>
            <a:off x="5776595" y="6266157"/>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1</a:t>
            </a:r>
          </a:p>
        </p:txBody>
      </p:sp>
      <p:cxnSp>
        <p:nvCxnSpPr>
          <p:cNvPr id="13" name="Egyenes összekötő nyíllal 12"/>
          <p:cNvCxnSpPr/>
          <p:nvPr/>
        </p:nvCxnSpPr>
        <p:spPr>
          <a:xfrm flipV="1">
            <a:off x="6757195" y="5332568"/>
            <a:ext cx="503321" cy="93358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Ellipszis 13"/>
          <p:cNvSpPr/>
          <p:nvPr/>
        </p:nvSpPr>
        <p:spPr>
          <a:xfrm>
            <a:off x="6487663" y="6269328"/>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4</a:t>
            </a:r>
          </a:p>
        </p:txBody>
      </p:sp>
      <p:cxnSp>
        <p:nvCxnSpPr>
          <p:cNvPr id="12" name="Egyenes összekötő nyíllal 11"/>
          <p:cNvCxnSpPr/>
          <p:nvPr/>
        </p:nvCxnSpPr>
        <p:spPr>
          <a:xfrm flipH="1">
            <a:off x="6969885" y="1298894"/>
            <a:ext cx="718993" cy="218499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Ellipszis 14"/>
          <p:cNvSpPr/>
          <p:nvPr/>
        </p:nvSpPr>
        <p:spPr>
          <a:xfrm>
            <a:off x="7508317" y="1060316"/>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3</a:t>
            </a:r>
          </a:p>
        </p:txBody>
      </p:sp>
      <p:cxnSp>
        <p:nvCxnSpPr>
          <p:cNvPr id="17" name="Egyenes összekötő nyíllal 16"/>
          <p:cNvCxnSpPr/>
          <p:nvPr/>
        </p:nvCxnSpPr>
        <p:spPr>
          <a:xfrm flipH="1">
            <a:off x="9188067" y="1250154"/>
            <a:ext cx="194145" cy="161423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Ellipszis 17"/>
          <p:cNvSpPr/>
          <p:nvPr/>
        </p:nvSpPr>
        <p:spPr>
          <a:xfrm>
            <a:off x="9192372" y="1060314"/>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5</a:t>
            </a:r>
          </a:p>
        </p:txBody>
      </p:sp>
      <p:cxnSp>
        <p:nvCxnSpPr>
          <p:cNvPr id="19" name="Egyenes összekötő nyíllal 18"/>
          <p:cNvCxnSpPr/>
          <p:nvPr/>
        </p:nvCxnSpPr>
        <p:spPr>
          <a:xfrm flipH="1">
            <a:off x="8128156" y="1298894"/>
            <a:ext cx="388961" cy="168453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Ellipszis 19"/>
          <p:cNvSpPr/>
          <p:nvPr/>
        </p:nvSpPr>
        <p:spPr>
          <a:xfrm>
            <a:off x="8327276" y="1060313"/>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6</a:t>
            </a:r>
          </a:p>
        </p:txBody>
      </p:sp>
    </p:spTree>
    <p:extLst>
      <p:ext uri="{BB962C8B-B14F-4D97-AF65-F5344CB8AC3E}">
        <p14:creationId xmlns:p14="http://schemas.microsoft.com/office/powerpoint/2010/main" val="2031069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TÁBLÁZATOK 3.</a:t>
            </a:r>
            <a:endParaRPr lang="hu-HU" dirty="0"/>
          </a:p>
        </p:txBody>
      </p:sp>
      <p:sp>
        <p:nvSpPr>
          <p:cNvPr id="3" name="Tartalom helye 2"/>
          <p:cNvSpPr>
            <a:spLocks noGrp="1"/>
          </p:cNvSpPr>
          <p:nvPr>
            <p:ph sz="half" idx="1"/>
          </p:nvPr>
        </p:nvSpPr>
        <p:spPr>
          <a:xfrm>
            <a:off x="855251" y="1690687"/>
            <a:ext cx="5181600" cy="5032085"/>
          </a:xfrm>
        </p:spPr>
        <p:txBody>
          <a:bodyPr>
            <a:normAutofit/>
          </a:bodyPr>
          <a:lstStyle/>
          <a:p>
            <a:pPr>
              <a:lnSpc>
                <a:spcPct val="120000"/>
              </a:lnSpc>
            </a:pPr>
            <a:r>
              <a:rPr lang="hu-HU" sz="1400" dirty="0" smtClean="0"/>
              <a:t>A soronkénti műveletek a Műveletek oszlopban kaptak helyet. A táblázat fejlécében található ikon (1) segítségével új rekordot lehet beszúrni a táblázatba.</a:t>
            </a:r>
          </a:p>
          <a:p>
            <a:pPr>
              <a:lnSpc>
                <a:spcPct val="120000"/>
              </a:lnSpc>
            </a:pPr>
            <a:r>
              <a:rPr lang="hu-HU" sz="1400" dirty="0" smtClean="0"/>
              <a:t>A soronkénti műveletekben lehetőség van az egyes sorok megtekintésére, szerkesztésére, törlésére és nyomtatására (2). </a:t>
            </a:r>
          </a:p>
          <a:p>
            <a:pPr marL="228600" lvl="1">
              <a:lnSpc>
                <a:spcPct val="120000"/>
              </a:lnSpc>
              <a:spcBef>
                <a:spcPts val="1000"/>
              </a:spcBef>
            </a:pPr>
            <a:r>
              <a:rPr lang="hu-HU" sz="1400" dirty="0"/>
              <a:t>Amennyiben a táblázathoz tartozó űrlap a táblázattal egy blokkban jelenik meg, akkor a táblázat soraiban nem alkalmazzuk a megtekintés funkciót. Ezt a funkciót a sorra történő navigáció automatikusan váltja ki. </a:t>
            </a:r>
            <a:r>
              <a:rPr lang="hu-HU" sz="1400" dirty="0" smtClean="0"/>
              <a:t>Az űrlapról táblázat </a:t>
            </a:r>
            <a:r>
              <a:rPr lang="hu-HU" sz="1400" dirty="0"/>
              <a:t>soron </a:t>
            </a:r>
            <a:r>
              <a:rPr lang="hu-HU" sz="1400" dirty="0" smtClean="0"/>
              <a:t>keresztüli </a:t>
            </a:r>
            <a:r>
              <a:rPr lang="hu-HU" sz="1400" dirty="0"/>
              <a:t>történő </a:t>
            </a:r>
            <a:r>
              <a:rPr lang="hu-HU" sz="1400" dirty="0" smtClean="0"/>
              <a:t> </a:t>
            </a:r>
            <a:r>
              <a:rPr lang="hu-HU" sz="1400" dirty="0"/>
              <a:t>elnavigálás </a:t>
            </a:r>
            <a:r>
              <a:rPr lang="hu-HU" sz="1400" dirty="0" smtClean="0"/>
              <a:t>hatása megegyezik a külön képernyőn található űrlaphoz tartozó „</a:t>
            </a:r>
            <a:r>
              <a:rPr lang="hu-HU" sz="1400" dirty="0"/>
              <a:t>Vissza” gomb </a:t>
            </a:r>
            <a:r>
              <a:rPr lang="hu-HU" sz="1400" dirty="0" smtClean="0"/>
              <a:t>hatásával.</a:t>
            </a:r>
            <a:endParaRPr lang="hu-HU" sz="1400" dirty="0"/>
          </a:p>
          <a:p>
            <a:pPr>
              <a:lnSpc>
                <a:spcPct val="120000"/>
              </a:lnSpc>
            </a:pPr>
            <a:r>
              <a:rPr lang="hu-HU" sz="1400" dirty="0" smtClean="0"/>
              <a:t>Az ikonok színe #333333 méretük: 14x14 képpont, illetve 24x24 képpont táblagép nézetben. Inaktív állapotban a szín #</a:t>
            </a:r>
            <a:r>
              <a:rPr lang="hu-HU" sz="1400" dirty="0" err="1" smtClean="0"/>
              <a:t>cccccc</a:t>
            </a:r>
            <a:r>
              <a:rPr lang="hu-HU" sz="1400" dirty="0" smtClean="0"/>
              <a:t> (3).</a:t>
            </a:r>
          </a:p>
          <a:p>
            <a:pPr>
              <a:lnSpc>
                <a:spcPct val="120000"/>
              </a:lnSpc>
            </a:pPr>
            <a:r>
              <a:rPr lang="hu-HU" sz="1400" dirty="0" smtClean="0"/>
              <a:t>Új műveletek esetén új ikon tervezése szükséges.</a:t>
            </a:r>
          </a:p>
          <a:p>
            <a:pPr>
              <a:lnSpc>
                <a:spcPct val="120000"/>
              </a:lnSpc>
            </a:pPr>
            <a:r>
              <a:rPr lang="hu-HU" sz="1400" dirty="0" smtClean="0"/>
              <a:t>Az </a:t>
            </a:r>
            <a:r>
              <a:rPr lang="hu-HU" sz="1400" dirty="0"/>
              <a:t>az </a:t>
            </a:r>
            <a:r>
              <a:rPr lang="hu-HU" sz="1400" dirty="0" smtClean="0"/>
              <a:t>ikon nem </a:t>
            </a:r>
            <a:r>
              <a:rPr lang="hu-HU" sz="1400" dirty="0"/>
              <a:t>jelenik meg, </a:t>
            </a:r>
            <a:r>
              <a:rPr lang="hu-HU" sz="1400" dirty="0" smtClean="0"/>
              <a:t>amelynek használatára </a:t>
            </a:r>
            <a:r>
              <a:rPr lang="hu-HU" sz="1400" dirty="0"/>
              <a:t>a felhasználónak nincs </a:t>
            </a:r>
            <a:r>
              <a:rPr lang="hu-HU" sz="1400" dirty="0" smtClean="0"/>
              <a:t>jogosultsága.</a:t>
            </a:r>
          </a:p>
        </p:txBody>
      </p:sp>
      <p:pic>
        <p:nvPicPr>
          <p:cNvPr id="6" name="Tartalom helye 5"/>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2425" t="30758" r="73597" b="45264"/>
          <a:stretch/>
        </p:blipFill>
        <p:spPr>
          <a:xfrm>
            <a:off x="6784621" y="1641764"/>
            <a:ext cx="3452873" cy="2589655"/>
          </a:xfrm>
        </p:spPr>
      </p:pic>
      <p:cxnSp>
        <p:nvCxnSpPr>
          <p:cNvPr id="16" name="Egyenes összekötő nyíllal 15"/>
          <p:cNvCxnSpPr/>
          <p:nvPr/>
        </p:nvCxnSpPr>
        <p:spPr>
          <a:xfrm>
            <a:off x="6760001" y="1299471"/>
            <a:ext cx="797570" cy="59298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Ellipszis 8"/>
          <p:cNvSpPr/>
          <p:nvPr/>
        </p:nvSpPr>
        <p:spPr>
          <a:xfrm>
            <a:off x="6594781" y="1060315"/>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cxnSp>
        <p:nvCxnSpPr>
          <p:cNvPr id="8" name="Egyenes összekötő nyíllal 7"/>
          <p:cNvCxnSpPr/>
          <p:nvPr/>
        </p:nvCxnSpPr>
        <p:spPr>
          <a:xfrm flipV="1">
            <a:off x="6388887" y="2318812"/>
            <a:ext cx="1005760" cy="1417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Ellipszis 9"/>
          <p:cNvSpPr/>
          <p:nvPr/>
        </p:nvSpPr>
        <p:spPr>
          <a:xfrm>
            <a:off x="6149976" y="2143148"/>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2</a:t>
            </a:r>
            <a:endParaRPr lang="hu-HU" sz="1200" b="1" dirty="0"/>
          </a:p>
        </p:txBody>
      </p:sp>
      <p:pic>
        <p:nvPicPr>
          <p:cNvPr id="4" name="Kép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1923" y="4482111"/>
            <a:ext cx="4267200" cy="533400"/>
          </a:xfrm>
          <a:prstGeom prst="rect">
            <a:avLst/>
          </a:prstGeom>
        </p:spPr>
      </p:pic>
      <p:cxnSp>
        <p:nvCxnSpPr>
          <p:cNvPr id="11" name="Egyenes összekötő nyíllal 10"/>
          <p:cNvCxnSpPr/>
          <p:nvPr/>
        </p:nvCxnSpPr>
        <p:spPr>
          <a:xfrm flipV="1">
            <a:off x="6388887" y="3136776"/>
            <a:ext cx="1005760" cy="1417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Ellipszis 11"/>
          <p:cNvSpPr/>
          <p:nvPr/>
        </p:nvSpPr>
        <p:spPr>
          <a:xfrm>
            <a:off x="6149976" y="2961112"/>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3</a:t>
            </a:r>
          </a:p>
        </p:txBody>
      </p:sp>
    </p:spTree>
    <p:extLst>
      <p:ext uri="{BB962C8B-B14F-4D97-AF65-F5344CB8AC3E}">
        <p14:creationId xmlns:p14="http://schemas.microsoft.com/office/powerpoint/2010/main" val="1281851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TÁBLÁZATOK – SZŰRÉS</a:t>
            </a:r>
            <a:endParaRPr lang="hu-HU" dirty="0"/>
          </a:p>
        </p:txBody>
      </p:sp>
      <p:sp>
        <p:nvSpPr>
          <p:cNvPr id="3" name="Tartalom helye 2"/>
          <p:cNvSpPr>
            <a:spLocks noGrp="1"/>
          </p:cNvSpPr>
          <p:nvPr>
            <p:ph sz="half" idx="1"/>
          </p:nvPr>
        </p:nvSpPr>
        <p:spPr>
          <a:xfrm>
            <a:off x="855251" y="1690687"/>
            <a:ext cx="4646974" cy="5032085"/>
          </a:xfrm>
        </p:spPr>
        <p:txBody>
          <a:bodyPr>
            <a:normAutofit/>
          </a:bodyPr>
          <a:lstStyle/>
          <a:p>
            <a:pPr>
              <a:lnSpc>
                <a:spcPct val="120000"/>
              </a:lnSpc>
            </a:pPr>
            <a:r>
              <a:rPr lang="hu-HU" sz="1400" dirty="0" smtClean="0"/>
              <a:t>A táblázat sorai szűrhetők. A szűrés funkció segítségével könnyebben meg lehet találni egy adott rekordot.</a:t>
            </a:r>
          </a:p>
          <a:p>
            <a:pPr>
              <a:lnSpc>
                <a:spcPct val="120000"/>
              </a:lnSpc>
            </a:pPr>
            <a:r>
              <a:rPr lang="hu-HU" sz="1400" dirty="0" smtClean="0"/>
              <a:t>A szűrésre a táblázatok fejlécében mezőnként van lehetőség. Egyszerre akár több mezőre is lehetőség van szűrni.</a:t>
            </a:r>
          </a:p>
          <a:p>
            <a:pPr>
              <a:lnSpc>
                <a:spcPct val="120000"/>
              </a:lnSpc>
            </a:pPr>
            <a:r>
              <a:rPr lang="hu-HU" sz="1400" dirty="0" smtClean="0"/>
              <a:t>A szűrő paraméterei a tölcsér ikonra történő kattintással érhetők el. </a:t>
            </a:r>
          </a:p>
          <a:p>
            <a:pPr>
              <a:lnSpc>
                <a:spcPct val="120000"/>
              </a:lnSpc>
            </a:pPr>
            <a:r>
              <a:rPr lang="hu-HU" sz="1400" dirty="0" smtClean="0"/>
              <a:t>A szűrés történhet</a:t>
            </a:r>
          </a:p>
          <a:p>
            <a:pPr lvl="1">
              <a:lnSpc>
                <a:spcPct val="120000"/>
              </a:lnSpc>
            </a:pPr>
            <a:r>
              <a:rPr lang="hu-HU" sz="1000" dirty="0" smtClean="0"/>
              <a:t>„Valódi” numerikus típusú értékekre a </a:t>
            </a:r>
            <a:r>
              <a:rPr lang="hu-HU" sz="1000" dirty="0" err="1" smtClean="0"/>
              <a:t>-tól</a:t>
            </a:r>
            <a:r>
              <a:rPr lang="hu-HU" sz="1000" dirty="0" smtClean="0"/>
              <a:t> –</a:t>
            </a:r>
            <a:r>
              <a:rPr lang="hu-HU" sz="1000" dirty="0" err="1" smtClean="0"/>
              <a:t>ig</a:t>
            </a:r>
            <a:r>
              <a:rPr lang="hu-HU" sz="1000" dirty="0" smtClean="0"/>
              <a:t> értékeke megadásával (1)</a:t>
            </a:r>
          </a:p>
          <a:p>
            <a:pPr lvl="1">
              <a:lnSpc>
                <a:spcPct val="120000"/>
              </a:lnSpc>
            </a:pPr>
            <a:r>
              <a:rPr lang="hu-HU" sz="1000" dirty="0" smtClean="0"/>
              <a:t>Dátum típusú értékekre a </a:t>
            </a:r>
            <a:r>
              <a:rPr lang="hu-HU" sz="1000" dirty="0" err="1" smtClean="0"/>
              <a:t>tól</a:t>
            </a:r>
            <a:r>
              <a:rPr lang="hu-HU" sz="1000" dirty="0" smtClean="0"/>
              <a:t> –</a:t>
            </a:r>
            <a:r>
              <a:rPr lang="hu-HU" sz="1000" dirty="0" err="1" smtClean="0"/>
              <a:t>ig</a:t>
            </a:r>
            <a:r>
              <a:rPr lang="hu-HU" sz="1000" dirty="0" smtClean="0"/>
              <a:t> értékeke megadásával (2)</a:t>
            </a:r>
          </a:p>
          <a:p>
            <a:pPr lvl="1">
              <a:lnSpc>
                <a:spcPct val="120000"/>
              </a:lnSpc>
            </a:pPr>
            <a:r>
              <a:rPr lang="hu-HU" sz="1000" dirty="0" smtClean="0"/>
              <a:t>Értéklista elemeire, akár egyszerre több vagy az összes kijelölésével (3) Az értéklista </a:t>
            </a:r>
            <a:r>
              <a:rPr lang="hu-HU" sz="1000" dirty="0" err="1" smtClean="0"/>
              <a:t>max</a:t>
            </a:r>
            <a:r>
              <a:rPr lang="hu-HU" sz="1000" dirty="0" smtClean="0"/>
              <a:t>. 16 elemet tartalmazzon az „Összes” értékkel együtt, efelett függőlegesen görgethető legyen!</a:t>
            </a:r>
          </a:p>
          <a:p>
            <a:pPr lvl="1">
              <a:lnSpc>
                <a:spcPct val="120000"/>
              </a:lnSpc>
            </a:pPr>
            <a:r>
              <a:rPr lang="hu-HU" sz="1000" dirty="0" smtClean="0"/>
              <a:t>„Nem valódi” numerikus értéket tartalmazó mező esetén konkrét érték megadásával (4)</a:t>
            </a:r>
          </a:p>
          <a:p>
            <a:pPr lvl="1">
              <a:lnSpc>
                <a:spcPct val="120000"/>
              </a:lnSpc>
            </a:pPr>
            <a:r>
              <a:rPr lang="hu-HU" sz="1000" dirty="0" smtClean="0"/>
              <a:t>Szöveges típus esetén a teljes vagy rész </a:t>
            </a:r>
            <a:r>
              <a:rPr lang="hu-HU" sz="1000" dirty="0" err="1" smtClean="0"/>
              <a:t>értérték</a:t>
            </a:r>
            <a:r>
              <a:rPr lang="hu-HU" sz="1000" dirty="0" smtClean="0"/>
              <a:t> megadásával (5)</a:t>
            </a:r>
          </a:p>
        </p:txBody>
      </p:sp>
      <p:sp>
        <p:nvSpPr>
          <p:cNvPr id="9" name="Ellipszis 8"/>
          <p:cNvSpPr/>
          <p:nvPr/>
        </p:nvSpPr>
        <p:spPr>
          <a:xfrm>
            <a:off x="7953451" y="963054"/>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31230" t="27459" r="1" b="15328"/>
          <a:stretch/>
        </p:blipFill>
        <p:spPr>
          <a:xfrm>
            <a:off x="8954813" y="434612"/>
            <a:ext cx="2837126" cy="1337096"/>
          </a:xfrm>
          <a:prstGeom prst="rect">
            <a:avLst/>
          </a:prstGeom>
        </p:spPr>
      </p:pic>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47005" t="29360" b="9402"/>
          <a:stretch/>
        </p:blipFill>
        <p:spPr>
          <a:xfrm>
            <a:off x="8992719" y="4319221"/>
            <a:ext cx="2831481" cy="1486384"/>
          </a:xfrm>
          <a:prstGeom prst="rect">
            <a:avLst/>
          </a:prstGeom>
        </p:spPr>
      </p:pic>
      <p:cxnSp>
        <p:nvCxnSpPr>
          <p:cNvPr id="16" name="Egyenes összekötő nyíllal 15"/>
          <p:cNvCxnSpPr/>
          <p:nvPr/>
        </p:nvCxnSpPr>
        <p:spPr>
          <a:xfrm flipV="1">
            <a:off x="8143291" y="1147494"/>
            <a:ext cx="1072232" cy="54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p:nvPicPr>
        <p:blipFill rotWithShape="1">
          <a:blip r:embed="rId4">
            <a:extLst>
              <a:ext uri="{28A0092B-C50C-407E-A947-70E740481C1C}">
                <a14:useLocalDpi xmlns:a14="http://schemas.microsoft.com/office/drawing/2010/main" val="0"/>
              </a:ext>
            </a:extLst>
          </a:blip>
          <a:srcRect l="24230" t="18575" r="7404" b="5287"/>
          <a:stretch/>
        </p:blipFill>
        <p:spPr>
          <a:xfrm>
            <a:off x="8954813" y="1841195"/>
            <a:ext cx="2869387" cy="1860786"/>
          </a:xfrm>
          <a:prstGeom prst="rect">
            <a:avLst/>
          </a:prstGeom>
        </p:spPr>
      </p:pic>
      <p:pic>
        <p:nvPicPr>
          <p:cNvPr id="18" name="Picture 17"/>
          <p:cNvPicPr>
            <a:picLocks noChangeAspect="1"/>
          </p:cNvPicPr>
          <p:nvPr/>
        </p:nvPicPr>
        <p:blipFill rotWithShape="1">
          <a:blip r:embed="rId5">
            <a:extLst>
              <a:ext uri="{28A0092B-C50C-407E-A947-70E740481C1C}">
                <a14:useLocalDpi xmlns:a14="http://schemas.microsoft.com/office/drawing/2010/main" val="0"/>
              </a:ext>
            </a:extLst>
          </a:blip>
          <a:srcRect l="59066" t="28074" b="20201"/>
          <a:stretch/>
        </p:blipFill>
        <p:spPr>
          <a:xfrm>
            <a:off x="5702168" y="4780673"/>
            <a:ext cx="2831481" cy="1024932"/>
          </a:xfrm>
          <a:prstGeom prst="rect">
            <a:avLst/>
          </a:prstGeom>
        </p:spPr>
      </p:pic>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12272" y="2571828"/>
            <a:ext cx="2831481" cy="1968070"/>
          </a:xfrm>
          <a:prstGeom prst="rect">
            <a:avLst/>
          </a:prstGeom>
        </p:spPr>
      </p:pic>
      <p:cxnSp>
        <p:nvCxnSpPr>
          <p:cNvPr id="22" name="Egyenes összekötő nyíllal 15"/>
          <p:cNvCxnSpPr/>
          <p:nvPr/>
        </p:nvCxnSpPr>
        <p:spPr>
          <a:xfrm flipV="1">
            <a:off x="8387284" y="2247921"/>
            <a:ext cx="1072232" cy="54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Ellipszis 8"/>
          <p:cNvSpPr/>
          <p:nvPr/>
        </p:nvSpPr>
        <p:spPr>
          <a:xfrm>
            <a:off x="8197444" y="2063481"/>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2</a:t>
            </a:r>
          </a:p>
        </p:txBody>
      </p:sp>
      <p:cxnSp>
        <p:nvCxnSpPr>
          <p:cNvPr id="23" name="Egyenes összekötő nyíllal 15"/>
          <p:cNvCxnSpPr/>
          <p:nvPr/>
        </p:nvCxnSpPr>
        <p:spPr>
          <a:xfrm>
            <a:off x="6858254" y="2268604"/>
            <a:ext cx="519310" cy="74261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Ellipszis 8"/>
          <p:cNvSpPr/>
          <p:nvPr/>
        </p:nvSpPr>
        <p:spPr>
          <a:xfrm>
            <a:off x="6668414" y="2078764"/>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3</a:t>
            </a:r>
            <a:endParaRPr lang="hu-HU" sz="1200" b="1" dirty="0"/>
          </a:p>
        </p:txBody>
      </p:sp>
      <p:cxnSp>
        <p:nvCxnSpPr>
          <p:cNvPr id="27" name="Egyenes összekötő nyíllal 15"/>
          <p:cNvCxnSpPr/>
          <p:nvPr/>
        </p:nvCxnSpPr>
        <p:spPr>
          <a:xfrm flipH="1">
            <a:off x="9788985" y="4055006"/>
            <a:ext cx="394550" cy="70292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8" name="Ellipszis 8"/>
          <p:cNvSpPr/>
          <p:nvPr/>
        </p:nvSpPr>
        <p:spPr>
          <a:xfrm>
            <a:off x="9993695" y="3827048"/>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5</a:t>
            </a:r>
          </a:p>
        </p:txBody>
      </p:sp>
      <p:cxnSp>
        <p:nvCxnSpPr>
          <p:cNvPr id="30" name="Egyenes összekötő nyíllal 15"/>
          <p:cNvCxnSpPr/>
          <p:nvPr/>
        </p:nvCxnSpPr>
        <p:spPr>
          <a:xfrm flipH="1">
            <a:off x="7908080" y="4016888"/>
            <a:ext cx="1150345" cy="116996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1" name="Ellipszis 8"/>
          <p:cNvSpPr/>
          <p:nvPr/>
        </p:nvSpPr>
        <p:spPr>
          <a:xfrm>
            <a:off x="8868585" y="3827048"/>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4</a:t>
            </a:r>
            <a:endParaRPr lang="hu-HU" sz="1200" b="1" dirty="0"/>
          </a:p>
        </p:txBody>
      </p:sp>
    </p:spTree>
    <p:extLst>
      <p:ext uri="{BB962C8B-B14F-4D97-AF65-F5344CB8AC3E}">
        <p14:creationId xmlns:p14="http://schemas.microsoft.com/office/powerpoint/2010/main" val="1304980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BEVITELI ELEMEK 1.</a:t>
            </a:r>
            <a:endParaRPr lang="hu-HU" dirty="0"/>
          </a:p>
        </p:txBody>
      </p:sp>
      <p:sp>
        <p:nvSpPr>
          <p:cNvPr id="3" name="Tartalom helye 2"/>
          <p:cNvSpPr>
            <a:spLocks noGrp="1"/>
          </p:cNvSpPr>
          <p:nvPr>
            <p:ph sz="half" idx="1"/>
          </p:nvPr>
        </p:nvSpPr>
        <p:spPr/>
        <p:txBody>
          <a:bodyPr>
            <a:normAutofit fontScale="70000" lnSpcReduction="20000"/>
          </a:bodyPr>
          <a:lstStyle/>
          <a:p>
            <a:pPr>
              <a:lnSpc>
                <a:spcPct val="120000"/>
              </a:lnSpc>
            </a:pPr>
            <a:r>
              <a:rPr lang="hu-HU" dirty="0" smtClean="0"/>
              <a:t>A beviteli elemek közé tartoznak a szövegmezők, a dátum választók, a numerikus mezők, a legördülő listák, az egyéb lista elemek és a gombok.</a:t>
            </a:r>
          </a:p>
          <a:p>
            <a:pPr>
              <a:lnSpc>
                <a:spcPct val="120000"/>
              </a:lnSpc>
            </a:pPr>
            <a:r>
              <a:rPr lang="hu-HU" dirty="0" smtClean="0"/>
              <a:t>A szövegbeviteli mezők magassága 20 illetve 30 képpont, háttérszíne #</a:t>
            </a:r>
            <a:r>
              <a:rPr lang="hu-HU" dirty="0" err="1" smtClean="0"/>
              <a:t>ffffff</a:t>
            </a:r>
            <a:r>
              <a:rPr lang="hu-HU" dirty="0" smtClean="0"/>
              <a:t>, kerete 1 képpont vastagságú, színe #d1d1d1 (1).</a:t>
            </a:r>
          </a:p>
          <a:p>
            <a:pPr>
              <a:lnSpc>
                <a:spcPct val="120000"/>
              </a:lnSpc>
            </a:pPr>
            <a:r>
              <a:rPr lang="hu-HU" dirty="0" smtClean="0"/>
              <a:t>A nem szerkeszthető mezők háttérszíne </a:t>
            </a:r>
            <a:br>
              <a:rPr lang="hu-HU" dirty="0" smtClean="0"/>
            </a:br>
            <a:r>
              <a:rPr lang="hu-HU" dirty="0" smtClean="0"/>
              <a:t>#f3f3f3 (2).</a:t>
            </a:r>
          </a:p>
          <a:p>
            <a:pPr>
              <a:lnSpc>
                <a:spcPct val="120000"/>
              </a:lnSpc>
            </a:pPr>
            <a:r>
              <a:rPr lang="hu-HU" dirty="0" smtClean="0"/>
              <a:t>A kötelező mezőket </a:t>
            </a:r>
            <a:r>
              <a:rPr lang="hu-HU" dirty="0"/>
              <a:t>#</a:t>
            </a:r>
            <a:r>
              <a:rPr lang="hu-HU" dirty="0" smtClean="0"/>
              <a:t>fc0d1b színű „</a:t>
            </a:r>
            <a:r>
              <a:rPr lang="hu-HU" dirty="0" smtClean="0">
                <a:solidFill>
                  <a:srgbClr val="FF0000"/>
                </a:solidFill>
              </a:rPr>
              <a:t>*</a:t>
            </a:r>
            <a:r>
              <a:rPr lang="hu-HU" dirty="0" smtClean="0"/>
              <a:t>” szimbólum jelöli (3).</a:t>
            </a:r>
          </a:p>
        </p:txBody>
      </p:sp>
      <p:pic>
        <p:nvPicPr>
          <p:cNvPr id="6" name="Tartalom helye 5"/>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3706" t="39842" r="42373" b="6237"/>
          <a:stretch/>
        </p:blipFill>
        <p:spPr>
          <a:xfrm>
            <a:off x="6862947" y="1825625"/>
            <a:ext cx="4318000" cy="3238500"/>
          </a:xfrm>
        </p:spPr>
      </p:pic>
      <p:cxnSp>
        <p:nvCxnSpPr>
          <p:cNvPr id="16" name="Egyenes összekötő nyíllal 15"/>
          <p:cNvCxnSpPr/>
          <p:nvPr/>
        </p:nvCxnSpPr>
        <p:spPr>
          <a:xfrm flipH="1">
            <a:off x="9683827" y="3753700"/>
            <a:ext cx="1829505" cy="65304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Ellipszis 8"/>
          <p:cNvSpPr/>
          <p:nvPr/>
        </p:nvSpPr>
        <p:spPr>
          <a:xfrm>
            <a:off x="11351385" y="3563857"/>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2</a:t>
            </a:r>
          </a:p>
        </p:txBody>
      </p:sp>
      <p:cxnSp>
        <p:nvCxnSpPr>
          <p:cNvPr id="11" name="Egyenes összekötő nyíllal 10"/>
          <p:cNvCxnSpPr/>
          <p:nvPr/>
        </p:nvCxnSpPr>
        <p:spPr>
          <a:xfrm flipH="1" flipV="1">
            <a:off x="9915181" y="2566930"/>
            <a:ext cx="1598147" cy="50352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Ellipszis 11"/>
          <p:cNvSpPr/>
          <p:nvPr/>
        </p:nvSpPr>
        <p:spPr>
          <a:xfrm>
            <a:off x="11323487" y="2880608"/>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1</a:t>
            </a:r>
          </a:p>
        </p:txBody>
      </p:sp>
      <p:cxnSp>
        <p:nvCxnSpPr>
          <p:cNvPr id="13" name="Egyenes összekötő nyíllal 12"/>
          <p:cNvCxnSpPr/>
          <p:nvPr/>
        </p:nvCxnSpPr>
        <p:spPr>
          <a:xfrm flipH="1" flipV="1">
            <a:off x="7326217" y="4406747"/>
            <a:ext cx="281986" cy="117108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Ellipszis 13"/>
          <p:cNvSpPr/>
          <p:nvPr/>
        </p:nvSpPr>
        <p:spPr>
          <a:xfrm>
            <a:off x="7418363" y="5387985"/>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3</a:t>
            </a:r>
          </a:p>
        </p:txBody>
      </p:sp>
    </p:spTree>
    <p:extLst>
      <p:ext uri="{BB962C8B-B14F-4D97-AF65-F5344CB8AC3E}">
        <p14:creationId xmlns:p14="http://schemas.microsoft.com/office/powerpoint/2010/main" val="1620741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BEVITELI ELEMEK 2.</a:t>
            </a:r>
            <a:endParaRPr lang="hu-HU" dirty="0"/>
          </a:p>
        </p:txBody>
      </p:sp>
      <p:sp>
        <p:nvSpPr>
          <p:cNvPr id="3" name="Tartalom helye 2"/>
          <p:cNvSpPr>
            <a:spLocks noGrp="1"/>
          </p:cNvSpPr>
          <p:nvPr>
            <p:ph sz="half" idx="1"/>
          </p:nvPr>
        </p:nvSpPr>
        <p:spPr/>
        <p:txBody>
          <a:bodyPr>
            <a:normAutofit fontScale="77500" lnSpcReduction="20000"/>
          </a:bodyPr>
          <a:lstStyle/>
          <a:p>
            <a:pPr>
              <a:lnSpc>
                <a:spcPct val="120000"/>
              </a:lnSpc>
            </a:pPr>
            <a:r>
              <a:rPr lang="hu-HU" dirty="0" smtClean="0"/>
              <a:t>Bizonyos esetekben 5 mp-ig látható visszajelző buborék, egy </a:t>
            </a:r>
            <a:r>
              <a:rPr lang="hu-HU" dirty="0" err="1" smtClean="0"/>
              <a:t>growl</a:t>
            </a:r>
            <a:r>
              <a:rPr lang="hu-HU" dirty="0" smtClean="0"/>
              <a:t> ablak jelenik meg a jobb felső sarokban. Az ebben megjelenő üzenet lehet értesítés a sikeres vagy sikertelen mentésről, ill. valamilyen figyelem felhívó üzenet (1).</a:t>
            </a:r>
          </a:p>
          <a:p>
            <a:pPr>
              <a:lnSpc>
                <a:spcPct val="120000"/>
              </a:lnSpc>
            </a:pPr>
            <a:r>
              <a:rPr lang="hu-HU" dirty="0" smtClean="0"/>
              <a:t>A </a:t>
            </a:r>
            <a:r>
              <a:rPr lang="hu-HU" dirty="0" err="1" smtClean="0"/>
              <a:t>gowl</a:t>
            </a:r>
            <a:r>
              <a:rPr lang="hu-HU" dirty="0" smtClean="0"/>
              <a:t> ablakok háttere #</a:t>
            </a:r>
            <a:r>
              <a:rPr lang="hu-HU" dirty="0" err="1" smtClean="0"/>
              <a:t>ffffff</a:t>
            </a:r>
            <a:r>
              <a:rPr lang="hu-HU" dirty="0" smtClean="0"/>
              <a:t> körvonala és </a:t>
            </a:r>
            <a:r>
              <a:rPr lang="hu-HU" dirty="0"/>
              <a:t>szövegszíne vagy : #</a:t>
            </a:r>
            <a:r>
              <a:rPr lang="hu-HU" dirty="0" smtClean="0"/>
              <a:t>085734, </a:t>
            </a:r>
            <a:r>
              <a:rPr lang="hu-HU" dirty="0"/>
              <a:t>#fc0d1b vagy #</a:t>
            </a:r>
            <a:r>
              <a:rPr lang="hu-HU" dirty="0" smtClean="0"/>
              <a:t>5a6fd3. A szöveg Roboto Bold, ugyanebben a színekben. Az ablak 5 másodpercig látszik.  </a:t>
            </a:r>
          </a:p>
          <a:p>
            <a:pPr>
              <a:lnSpc>
                <a:spcPct val="120000"/>
              </a:lnSpc>
            </a:pPr>
            <a:endParaRPr lang="hu-HU" dirty="0"/>
          </a:p>
        </p:txBody>
      </p:sp>
      <p:pic>
        <p:nvPicPr>
          <p:cNvPr id="6" name="Tartalom helye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798553" y="878826"/>
            <a:ext cx="4318000" cy="3238500"/>
          </a:xfrm>
        </p:spPr>
      </p:pic>
      <p:cxnSp>
        <p:nvCxnSpPr>
          <p:cNvPr id="11" name="Egyenes összekötő nyíllal 10"/>
          <p:cNvCxnSpPr/>
          <p:nvPr/>
        </p:nvCxnSpPr>
        <p:spPr>
          <a:xfrm flipH="1" flipV="1">
            <a:off x="10855734" y="1776902"/>
            <a:ext cx="593199" cy="34674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Ellipszis 11"/>
          <p:cNvSpPr/>
          <p:nvPr/>
        </p:nvSpPr>
        <p:spPr>
          <a:xfrm>
            <a:off x="11259093" y="1933809"/>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1</a:t>
            </a:r>
          </a:p>
        </p:txBody>
      </p:sp>
      <p:pic>
        <p:nvPicPr>
          <p:cNvPr id="18" name="Tartalom helye 5"/>
          <p:cNvPicPr>
            <a:picLocks noChangeAspect="1"/>
          </p:cNvPicPr>
          <p:nvPr/>
        </p:nvPicPr>
        <p:blipFill rotWithShape="1">
          <a:blip r:embed="rId3">
            <a:extLst>
              <a:ext uri="{28A0092B-C50C-407E-A947-70E740481C1C}">
                <a14:useLocalDpi xmlns:a14="http://schemas.microsoft.com/office/drawing/2010/main" val="0"/>
              </a:ext>
            </a:extLst>
          </a:blip>
          <a:srcRect l="63448" t="7766" r="1015" b="79233"/>
          <a:stretch/>
        </p:blipFill>
        <p:spPr>
          <a:xfrm>
            <a:off x="6689127" y="4370946"/>
            <a:ext cx="2351996" cy="645382"/>
          </a:xfrm>
          <a:prstGeom prst="rect">
            <a:avLst/>
          </a:prstGeom>
        </p:spPr>
      </p:pic>
      <p:pic>
        <p:nvPicPr>
          <p:cNvPr id="20" name="Tartalom helye 5"/>
          <p:cNvPicPr>
            <a:picLocks noChangeAspect="1"/>
          </p:cNvPicPr>
          <p:nvPr/>
        </p:nvPicPr>
        <p:blipFill rotWithShape="1">
          <a:blip r:embed="rId4">
            <a:extLst>
              <a:ext uri="{28A0092B-C50C-407E-A947-70E740481C1C}">
                <a14:useLocalDpi xmlns:a14="http://schemas.microsoft.com/office/drawing/2010/main" val="0"/>
              </a:ext>
            </a:extLst>
          </a:blip>
          <a:srcRect l="62744" t="7614" r="1014" b="78779"/>
          <a:stretch/>
        </p:blipFill>
        <p:spPr>
          <a:xfrm>
            <a:off x="9085252" y="4379325"/>
            <a:ext cx="2345087" cy="660352"/>
          </a:xfrm>
          <a:prstGeom prst="rect">
            <a:avLst/>
          </a:prstGeom>
        </p:spPr>
      </p:pic>
      <p:pic>
        <p:nvPicPr>
          <p:cNvPr id="15" name="Tartalom helye 5"/>
          <p:cNvPicPr>
            <a:picLocks noChangeAspect="1"/>
          </p:cNvPicPr>
          <p:nvPr/>
        </p:nvPicPr>
        <p:blipFill rotWithShape="1">
          <a:blip r:embed="rId5">
            <a:extLst>
              <a:ext uri="{28A0092B-C50C-407E-A947-70E740481C1C}">
                <a14:useLocalDpi xmlns:a14="http://schemas.microsoft.com/office/drawing/2010/main" val="0"/>
              </a:ext>
            </a:extLst>
          </a:blip>
          <a:srcRect l="63203" t="20734" r="889" b="65659"/>
          <a:stretch/>
        </p:blipFill>
        <p:spPr>
          <a:xfrm>
            <a:off x="7832554" y="5190866"/>
            <a:ext cx="2519550" cy="716097"/>
          </a:xfrm>
          <a:prstGeom prst="rect">
            <a:avLst/>
          </a:prstGeom>
        </p:spPr>
      </p:pic>
    </p:spTree>
    <p:extLst>
      <p:ext uri="{BB962C8B-B14F-4D97-AF65-F5344CB8AC3E}">
        <p14:creationId xmlns:p14="http://schemas.microsoft.com/office/powerpoint/2010/main" val="2740788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BEVITELI ELEMEK </a:t>
            </a:r>
            <a:r>
              <a:rPr lang="hu-HU" dirty="0" smtClean="0"/>
              <a:t>3.</a:t>
            </a:r>
            <a:endParaRPr lang="hu-HU" dirty="0"/>
          </a:p>
        </p:txBody>
      </p:sp>
      <p:sp>
        <p:nvSpPr>
          <p:cNvPr id="3" name="Tartalom helye 2"/>
          <p:cNvSpPr>
            <a:spLocks noGrp="1"/>
          </p:cNvSpPr>
          <p:nvPr>
            <p:ph sz="half" idx="1"/>
          </p:nvPr>
        </p:nvSpPr>
        <p:spPr/>
        <p:txBody>
          <a:bodyPr>
            <a:normAutofit/>
          </a:bodyPr>
          <a:lstStyle/>
          <a:p>
            <a:pPr>
              <a:lnSpc>
                <a:spcPct val="120000"/>
              </a:lnSpc>
            </a:pPr>
            <a:r>
              <a:rPr lang="hu-HU" sz="2000" dirty="0" smtClean="0"/>
              <a:t>A dátum beviteli mezők magassága 20 illetve 30 képpont, háttérszíne #eefcf1, kerete 1 képpont vastagságú, színe #d1d1d1, jobb oldalt </a:t>
            </a:r>
            <a:r>
              <a:rPr lang="hu-HU" sz="2000" dirty="0" err="1" smtClean="0"/>
              <a:t>date</a:t>
            </a:r>
            <a:r>
              <a:rPr lang="hu-HU" sz="2000" dirty="0" smtClean="0"/>
              <a:t> </a:t>
            </a:r>
            <a:r>
              <a:rPr lang="hu-HU" sz="2000" dirty="0" err="1" smtClean="0"/>
              <a:t>picker</a:t>
            </a:r>
            <a:r>
              <a:rPr lang="hu-HU" sz="2000" dirty="0" smtClean="0"/>
              <a:t> ikonnal. (1).</a:t>
            </a:r>
          </a:p>
        </p:txBody>
      </p:sp>
      <p:pic>
        <p:nvPicPr>
          <p:cNvPr id="6" name="Tartalom helye 5"/>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3869" t="22220" r="60040" b="41689"/>
          <a:stretch/>
        </p:blipFill>
        <p:spPr>
          <a:xfrm>
            <a:off x="6974200" y="1825625"/>
            <a:ext cx="4318000" cy="3238500"/>
          </a:xfrm>
        </p:spPr>
      </p:pic>
      <p:cxnSp>
        <p:nvCxnSpPr>
          <p:cNvPr id="13" name="Egyenes összekötő nyíllal 12"/>
          <p:cNvCxnSpPr/>
          <p:nvPr/>
        </p:nvCxnSpPr>
        <p:spPr>
          <a:xfrm flipH="1">
            <a:off x="9827046" y="3134233"/>
            <a:ext cx="1309662" cy="52336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Ellipszis 13"/>
          <p:cNvSpPr/>
          <p:nvPr/>
        </p:nvSpPr>
        <p:spPr>
          <a:xfrm>
            <a:off x="10974119" y="2944392"/>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spTree>
    <p:extLst>
      <p:ext uri="{BB962C8B-B14F-4D97-AF65-F5344CB8AC3E}">
        <p14:creationId xmlns:p14="http://schemas.microsoft.com/office/powerpoint/2010/main" val="424081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BEVITELI ELEMEK </a:t>
            </a:r>
            <a:r>
              <a:rPr lang="hu-HU" dirty="0" smtClean="0"/>
              <a:t>4.</a:t>
            </a:r>
            <a:endParaRPr lang="hu-HU" dirty="0"/>
          </a:p>
        </p:txBody>
      </p:sp>
      <p:sp>
        <p:nvSpPr>
          <p:cNvPr id="3" name="Tartalom helye 2"/>
          <p:cNvSpPr>
            <a:spLocks noGrp="1"/>
          </p:cNvSpPr>
          <p:nvPr>
            <p:ph sz="half" idx="1"/>
          </p:nvPr>
        </p:nvSpPr>
        <p:spPr>
          <a:xfrm>
            <a:off x="838200" y="1825625"/>
            <a:ext cx="5181600" cy="3428955"/>
          </a:xfrm>
        </p:spPr>
        <p:txBody>
          <a:bodyPr>
            <a:normAutofit fontScale="70000" lnSpcReduction="20000"/>
          </a:bodyPr>
          <a:lstStyle/>
          <a:p>
            <a:pPr>
              <a:lnSpc>
                <a:spcPct val="120000"/>
              </a:lnSpc>
            </a:pPr>
            <a:r>
              <a:rPr lang="hu-HU" dirty="0" smtClean="0"/>
              <a:t>A legördülő lista magassága 20 illetve 30 képpont, háttérszíne #f3f3f3, kerete 1 képpont vastagságú, színe #d1d1d1, sarkainál 2 képpontos lekerekítéssel.</a:t>
            </a:r>
          </a:p>
          <a:p>
            <a:pPr>
              <a:lnSpc>
                <a:spcPct val="120000"/>
              </a:lnSpc>
            </a:pPr>
            <a:r>
              <a:rPr lang="hu-HU" dirty="0"/>
              <a:t>A</a:t>
            </a:r>
            <a:r>
              <a:rPr lang="hu-HU" dirty="0" smtClean="0"/>
              <a:t> rajta elhelyezett szöveg típusa Roboto Regular, mérete 12 vagy 14 pont, függően a PC-s vagy a táblagépes böngészéstől (1).</a:t>
            </a:r>
          </a:p>
          <a:p>
            <a:pPr>
              <a:lnSpc>
                <a:spcPct val="120000"/>
              </a:lnSpc>
            </a:pPr>
            <a:r>
              <a:rPr lang="hu-HU" dirty="0"/>
              <a:t>A rádiógombok és kijelölő négyzetek háttérszíne #f3f3f3, kerete 1 képpont vastagságú, színe #d1d1d1</a:t>
            </a:r>
            <a:r>
              <a:rPr lang="hu-HU" dirty="0" smtClean="0"/>
              <a:t>.</a:t>
            </a:r>
            <a:endParaRPr lang="hu-HU" dirty="0"/>
          </a:p>
        </p:txBody>
      </p:sp>
      <p:pic>
        <p:nvPicPr>
          <p:cNvPr id="6" name="Tartalom helye 5"/>
          <p:cNvPicPr>
            <a:picLocks noGrp="1" noChangeAspect="1"/>
          </p:cNvPicPr>
          <p:nvPr>
            <p:ph sz="half" idx="2"/>
          </p:nvPr>
        </p:nvPicPr>
        <p:blipFill rotWithShape="1">
          <a:blip r:embed="rId2" cstate="print">
            <a:extLst>
              <a:ext uri="{28A0092B-C50C-407E-A947-70E740481C1C}">
                <a14:useLocalDpi xmlns:a14="http://schemas.microsoft.com/office/drawing/2010/main" val="0"/>
              </a:ext>
            </a:extLst>
          </a:blip>
          <a:srcRect l="3670" t="57164" r="66714" b="13220"/>
          <a:stretch/>
        </p:blipFill>
        <p:spPr>
          <a:xfrm>
            <a:off x="7006818" y="2095633"/>
            <a:ext cx="3940380" cy="2955285"/>
          </a:xfrm>
        </p:spPr>
      </p:pic>
      <p:cxnSp>
        <p:nvCxnSpPr>
          <p:cNvPr id="13" name="Egyenes összekötő nyíllal 12"/>
          <p:cNvCxnSpPr/>
          <p:nvPr/>
        </p:nvCxnSpPr>
        <p:spPr>
          <a:xfrm flipH="1">
            <a:off x="10947198" y="3718834"/>
            <a:ext cx="545231"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Ellipszis 13"/>
          <p:cNvSpPr/>
          <p:nvPr/>
        </p:nvSpPr>
        <p:spPr>
          <a:xfrm>
            <a:off x="11302589" y="3528994"/>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spTree>
    <p:extLst>
      <p:ext uri="{BB962C8B-B14F-4D97-AF65-F5344CB8AC3E}">
        <p14:creationId xmlns:p14="http://schemas.microsoft.com/office/powerpoint/2010/main" val="3915665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BEVITELI ELEMEK </a:t>
            </a:r>
            <a:r>
              <a:rPr lang="hu-HU" dirty="0" smtClean="0"/>
              <a:t>5.</a:t>
            </a:r>
            <a:endParaRPr lang="hu-HU" dirty="0"/>
          </a:p>
        </p:txBody>
      </p:sp>
      <p:sp>
        <p:nvSpPr>
          <p:cNvPr id="3" name="Tartalom helye 2"/>
          <p:cNvSpPr>
            <a:spLocks noGrp="1"/>
          </p:cNvSpPr>
          <p:nvPr>
            <p:ph sz="half" idx="1"/>
          </p:nvPr>
        </p:nvSpPr>
        <p:spPr>
          <a:xfrm>
            <a:off x="838200" y="1825625"/>
            <a:ext cx="5181600" cy="3647896"/>
          </a:xfrm>
        </p:spPr>
        <p:txBody>
          <a:bodyPr>
            <a:normAutofit fontScale="70000" lnSpcReduction="20000"/>
          </a:bodyPr>
          <a:lstStyle/>
          <a:p>
            <a:pPr>
              <a:lnSpc>
                <a:spcPct val="120000"/>
              </a:lnSpc>
            </a:pPr>
            <a:r>
              <a:rPr lang="hu-HU" dirty="0" smtClean="0"/>
              <a:t>Az átmozgató lista háttérszíne #f3f3f3, kerete 1 képpont vastagságú, színe #d1d1d1.</a:t>
            </a:r>
          </a:p>
          <a:p>
            <a:pPr>
              <a:lnSpc>
                <a:spcPct val="120000"/>
              </a:lnSpc>
            </a:pPr>
            <a:r>
              <a:rPr lang="hu-HU" dirty="0"/>
              <a:t>A</a:t>
            </a:r>
            <a:r>
              <a:rPr lang="hu-HU" dirty="0" smtClean="0"/>
              <a:t> rajta elhelyezett szöveg típusa Roboto Regular, mérete 12 illetve 14 pont. (1).</a:t>
            </a:r>
          </a:p>
          <a:p>
            <a:pPr>
              <a:lnSpc>
                <a:spcPct val="120000"/>
              </a:lnSpc>
            </a:pPr>
            <a:r>
              <a:rPr lang="hu-HU" dirty="0" smtClean="0"/>
              <a:t>A két doboz között gombok segítségével lehet az elemeket mozgatni egyik listából a másikba.</a:t>
            </a:r>
          </a:p>
          <a:p>
            <a:pPr>
              <a:lnSpc>
                <a:spcPct val="120000"/>
              </a:lnSpc>
            </a:pPr>
            <a:r>
              <a:rPr lang="hu-HU" dirty="0" smtClean="0"/>
              <a:t>A szimpla nyíl gombbal egyesével, </a:t>
            </a:r>
            <a:r>
              <a:rPr lang="hu-HU" smtClean="0"/>
              <a:t>a dupla </a:t>
            </a:r>
            <a:r>
              <a:rPr lang="hu-HU" dirty="0" smtClean="0"/>
              <a:t>nyíl gombbal az egész listát átmozgathatjuk.</a:t>
            </a:r>
          </a:p>
        </p:txBody>
      </p:sp>
      <p:pic>
        <p:nvPicPr>
          <p:cNvPr id="6" name="Tartalom helye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410645" y="1690688"/>
            <a:ext cx="5376229" cy="4032171"/>
          </a:xfrm>
        </p:spPr>
      </p:pic>
      <p:cxnSp>
        <p:nvCxnSpPr>
          <p:cNvPr id="13" name="Egyenes összekötő nyíllal 12"/>
          <p:cNvCxnSpPr/>
          <p:nvPr/>
        </p:nvCxnSpPr>
        <p:spPr>
          <a:xfrm flipH="1">
            <a:off x="9098761" y="1135120"/>
            <a:ext cx="400332" cy="185302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Ellipszis 13"/>
          <p:cNvSpPr/>
          <p:nvPr/>
        </p:nvSpPr>
        <p:spPr>
          <a:xfrm>
            <a:off x="9309253" y="945280"/>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spTree>
    <p:extLst>
      <p:ext uri="{BB962C8B-B14F-4D97-AF65-F5344CB8AC3E}">
        <p14:creationId xmlns:p14="http://schemas.microsoft.com/office/powerpoint/2010/main" val="2206478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Az egységes design céljai</a:t>
            </a:r>
            <a:endParaRPr lang="hu-HU" dirty="0"/>
          </a:p>
        </p:txBody>
      </p:sp>
      <p:sp>
        <p:nvSpPr>
          <p:cNvPr id="3" name="Tartalom helye 2"/>
          <p:cNvSpPr>
            <a:spLocks noGrp="1"/>
          </p:cNvSpPr>
          <p:nvPr>
            <p:ph idx="1"/>
          </p:nvPr>
        </p:nvSpPr>
        <p:spPr>
          <a:xfrm>
            <a:off x="838200" y="1825625"/>
            <a:ext cx="10515600" cy="3779308"/>
          </a:xfrm>
        </p:spPr>
        <p:txBody>
          <a:bodyPr>
            <a:normAutofit fontScale="92500" lnSpcReduction="10000"/>
          </a:bodyPr>
          <a:lstStyle/>
          <a:p>
            <a:r>
              <a:rPr lang="hu-HU" dirty="0" smtClean="0"/>
              <a:t>Az Országos Tisztifőorvosi Hivatalon belül </a:t>
            </a:r>
            <a:r>
              <a:rPr lang="hu-HU" dirty="0" smtClean="0"/>
              <a:t>fejlesztendő rendszerek Web és Android alkalmazásának </a:t>
            </a:r>
            <a:r>
              <a:rPr lang="hu-HU" b="1" dirty="0" smtClean="0"/>
              <a:t>UI és UX szempontból </a:t>
            </a:r>
            <a:r>
              <a:rPr lang="hu-HU" dirty="0" smtClean="0"/>
              <a:t>történő </a:t>
            </a:r>
            <a:r>
              <a:rPr lang="hu-HU" b="1" dirty="0" smtClean="0"/>
              <a:t>ergonómiai</a:t>
            </a:r>
            <a:r>
              <a:rPr lang="hu-HU" dirty="0" smtClean="0"/>
              <a:t> és </a:t>
            </a:r>
            <a:r>
              <a:rPr lang="hu-HU" b="1" dirty="0" smtClean="0"/>
              <a:t>grafikai </a:t>
            </a:r>
            <a:r>
              <a:rPr lang="hu-HU" b="1" dirty="0" smtClean="0"/>
              <a:t>tervezéséne</a:t>
            </a:r>
            <a:r>
              <a:rPr lang="hu-HU" b="1" dirty="0" smtClean="0"/>
              <a:t>k bemutatása</a:t>
            </a:r>
            <a:r>
              <a:rPr lang="hu-HU" dirty="0" smtClean="0"/>
              <a:t>.</a:t>
            </a:r>
            <a:endParaRPr lang="hu-HU" dirty="0" smtClean="0"/>
          </a:p>
          <a:p>
            <a:r>
              <a:rPr lang="hu-HU" dirty="0" smtClean="0"/>
              <a:t>Cél, hogy a rendszer </a:t>
            </a:r>
            <a:r>
              <a:rPr lang="hu-HU" b="1" dirty="0" smtClean="0"/>
              <a:t>illeszkedjen a már meglévő ÁNTSZ oldalak struktúrájába </a:t>
            </a:r>
            <a:r>
              <a:rPr lang="hu-HU" dirty="0" smtClean="0"/>
              <a:t>és grafikai világába, fejlettebb megjelenésével azonban jobban megfeleljen a jelen kihívásainak, mint például a változó méretű eszközökön történő böngészés, vagy az érintőképernyőből adódó sajátosságok.</a:t>
            </a:r>
          </a:p>
          <a:p>
            <a:r>
              <a:rPr lang="hu-HU" dirty="0" smtClean="0"/>
              <a:t>Mind a Web, mind az Android felület könnyen használható, kellemes megjelenésű, letisztult, könnyen megérthető szimbolikájú kell, hogy legyen.</a:t>
            </a:r>
          </a:p>
        </p:txBody>
      </p:sp>
    </p:spTree>
    <p:extLst>
      <p:ext uri="{BB962C8B-B14F-4D97-AF65-F5344CB8AC3E}">
        <p14:creationId xmlns:p14="http://schemas.microsoft.com/office/powerpoint/2010/main" val="2900052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BEVITELI ELEMEK </a:t>
            </a:r>
            <a:r>
              <a:rPr lang="hu-HU" dirty="0" smtClean="0"/>
              <a:t>6.</a:t>
            </a:r>
            <a:endParaRPr lang="hu-HU" dirty="0"/>
          </a:p>
        </p:txBody>
      </p:sp>
      <p:sp>
        <p:nvSpPr>
          <p:cNvPr id="3" name="Tartalom helye 2"/>
          <p:cNvSpPr>
            <a:spLocks noGrp="1"/>
          </p:cNvSpPr>
          <p:nvPr>
            <p:ph sz="half" idx="1"/>
          </p:nvPr>
        </p:nvSpPr>
        <p:spPr>
          <a:xfrm>
            <a:off x="826737" y="1825625"/>
            <a:ext cx="5914478" cy="4541308"/>
          </a:xfrm>
        </p:spPr>
        <p:txBody>
          <a:bodyPr>
            <a:normAutofit lnSpcReduction="10000"/>
          </a:bodyPr>
          <a:lstStyle/>
          <a:p>
            <a:pPr>
              <a:lnSpc>
                <a:spcPct val="120000"/>
              </a:lnSpc>
            </a:pPr>
            <a:r>
              <a:rPr lang="hu-HU" sz="1600" dirty="0" smtClean="0"/>
              <a:t>Az aktív gombok magassága 24 illetve 30 képpont, háttérszíne #f3f3f3, kerete 1 képpont vastagságú, színe #d1d1d1. A felirat 12 illetve 14 pontos Roboto Bold, színe #333333 (1). </a:t>
            </a:r>
          </a:p>
          <a:p>
            <a:pPr>
              <a:lnSpc>
                <a:spcPct val="120000"/>
              </a:lnSpc>
            </a:pPr>
            <a:r>
              <a:rPr lang="hu-HU" sz="1600" dirty="0" smtClean="0"/>
              <a:t>Az aktív </a:t>
            </a:r>
            <a:r>
              <a:rPr lang="hu-HU" sz="1600" dirty="0" err="1" smtClean="0"/>
              <a:t>mouseover</a:t>
            </a:r>
            <a:r>
              <a:rPr lang="hu-HU" sz="1600" dirty="0" smtClean="0"/>
              <a:t> </a:t>
            </a:r>
            <a:r>
              <a:rPr lang="hu-HU" sz="1600" dirty="0"/>
              <a:t>gombok magassága </a:t>
            </a:r>
            <a:r>
              <a:rPr lang="hu-HU" sz="1600" dirty="0" smtClean="0"/>
              <a:t>24 illetve 30 </a:t>
            </a:r>
            <a:r>
              <a:rPr lang="hu-HU" sz="1600" dirty="0"/>
              <a:t>képpont, háttérszíne </a:t>
            </a:r>
            <a:r>
              <a:rPr lang="hu-HU" sz="1600" dirty="0" smtClean="0"/>
              <a:t>#</a:t>
            </a:r>
            <a:r>
              <a:rPr lang="hu-HU" sz="1600" dirty="0" err="1" smtClean="0"/>
              <a:t>cccccc</a:t>
            </a:r>
            <a:r>
              <a:rPr lang="hu-HU" sz="1600" dirty="0" smtClean="0"/>
              <a:t>, </a:t>
            </a:r>
            <a:r>
              <a:rPr lang="hu-HU" sz="1600" dirty="0"/>
              <a:t>kerete 1 képpont vastagságú, színe #d1d1d1. A felirat </a:t>
            </a:r>
            <a:r>
              <a:rPr lang="hu-HU" sz="1600" dirty="0" smtClean="0"/>
              <a:t>12 illetve 14 </a:t>
            </a:r>
            <a:r>
              <a:rPr lang="hu-HU" sz="1600" dirty="0"/>
              <a:t>pontos Roboto Bold, színe #</a:t>
            </a:r>
            <a:r>
              <a:rPr lang="hu-HU" sz="1600" dirty="0" smtClean="0"/>
              <a:t>333333 (2).</a:t>
            </a:r>
          </a:p>
          <a:p>
            <a:pPr>
              <a:lnSpc>
                <a:spcPct val="120000"/>
              </a:lnSpc>
            </a:pPr>
            <a:r>
              <a:rPr lang="hu-HU" sz="1600" dirty="0" smtClean="0"/>
              <a:t>Az inaktív </a:t>
            </a:r>
            <a:r>
              <a:rPr lang="hu-HU" sz="1600" dirty="0"/>
              <a:t>gombok magassága </a:t>
            </a:r>
            <a:r>
              <a:rPr lang="hu-HU" sz="1600" dirty="0" smtClean="0"/>
              <a:t>24 illetve 30 </a:t>
            </a:r>
            <a:r>
              <a:rPr lang="hu-HU" sz="1600" dirty="0"/>
              <a:t>képpont, háttérszíne #</a:t>
            </a:r>
            <a:r>
              <a:rPr lang="hu-HU" sz="1600" dirty="0" err="1" smtClean="0"/>
              <a:t>ffffff</a:t>
            </a:r>
            <a:r>
              <a:rPr lang="hu-HU" sz="1600" dirty="0" smtClean="0"/>
              <a:t>, </a:t>
            </a:r>
            <a:r>
              <a:rPr lang="hu-HU" sz="1600" dirty="0"/>
              <a:t>kerete 1 képpont vastagságú, színe #d1d1d1. A </a:t>
            </a:r>
            <a:r>
              <a:rPr lang="hu-HU" sz="1600" dirty="0" smtClean="0"/>
              <a:t>felirat 12 illetve </a:t>
            </a:r>
            <a:r>
              <a:rPr lang="hu-HU" sz="1600" dirty="0"/>
              <a:t>14 pontos Roboto Bold, színe </a:t>
            </a:r>
            <a:r>
              <a:rPr lang="hu-HU" sz="1600" dirty="0" smtClean="0"/>
              <a:t>#</a:t>
            </a:r>
            <a:r>
              <a:rPr lang="hu-HU" sz="1600" dirty="0" err="1" smtClean="0"/>
              <a:t>cccccc</a:t>
            </a:r>
            <a:r>
              <a:rPr lang="hu-HU" sz="1600" dirty="0" smtClean="0"/>
              <a:t> (3). </a:t>
            </a:r>
          </a:p>
          <a:p>
            <a:pPr>
              <a:lnSpc>
                <a:spcPct val="120000"/>
              </a:lnSpc>
            </a:pPr>
            <a:r>
              <a:rPr lang="hu-HU" sz="1600" dirty="0" smtClean="0"/>
              <a:t>Megjelenés, inaktivitás</a:t>
            </a:r>
          </a:p>
          <a:p>
            <a:pPr lvl="1">
              <a:lnSpc>
                <a:spcPct val="120000"/>
              </a:lnSpc>
            </a:pPr>
            <a:r>
              <a:rPr lang="hu-HU" sz="1400" dirty="0" smtClean="0"/>
              <a:t>Azok a gombok, amelyekre nincs jogosultsága a felhasználónak, nem jelennek meg. </a:t>
            </a:r>
          </a:p>
          <a:p>
            <a:pPr lvl="1">
              <a:lnSpc>
                <a:spcPct val="120000"/>
              </a:lnSpc>
            </a:pPr>
            <a:r>
              <a:rPr lang="hu-HU" sz="1400" dirty="0" smtClean="0"/>
              <a:t>Azok a gombok, amelyekre van joga a felhasználónak, de valamilyen egyéb összefüggés miatt nem használhatók, inaktívként jelennek meg.</a:t>
            </a:r>
          </a:p>
        </p:txBody>
      </p:sp>
      <p:pic>
        <p:nvPicPr>
          <p:cNvPr id="6" name="Tartalom helye 5"/>
          <p:cNvPicPr>
            <a:picLocks noGrp="1" noChangeAspect="1"/>
          </p:cNvPicPr>
          <p:nvPr>
            <p:ph sz="half" idx="2"/>
          </p:nvPr>
        </p:nvPicPr>
        <p:blipFill rotWithShape="1">
          <a:blip r:embed="rId2" cstate="print">
            <a:extLst>
              <a:ext uri="{28A0092B-C50C-407E-A947-70E740481C1C}">
                <a14:useLocalDpi xmlns:a14="http://schemas.microsoft.com/office/drawing/2010/main" val="0"/>
              </a:ext>
            </a:extLst>
          </a:blip>
          <a:srcRect t="57008" r="57008"/>
          <a:stretch/>
        </p:blipFill>
        <p:spPr>
          <a:xfrm>
            <a:off x="7065185" y="1825625"/>
            <a:ext cx="3940380" cy="2955285"/>
          </a:xfrm>
        </p:spPr>
      </p:pic>
      <p:cxnSp>
        <p:nvCxnSpPr>
          <p:cNvPr id="13" name="Egyenes összekötő nyíllal 12"/>
          <p:cNvCxnSpPr/>
          <p:nvPr/>
        </p:nvCxnSpPr>
        <p:spPr>
          <a:xfrm flipV="1">
            <a:off x="7622716" y="4238518"/>
            <a:ext cx="143342" cy="105057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Ellipszis 13"/>
          <p:cNvSpPr/>
          <p:nvPr/>
        </p:nvSpPr>
        <p:spPr>
          <a:xfrm>
            <a:off x="7432876" y="5099257"/>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cxnSp>
        <p:nvCxnSpPr>
          <p:cNvPr id="8" name="Egyenes összekötő nyíllal 7"/>
          <p:cNvCxnSpPr/>
          <p:nvPr/>
        </p:nvCxnSpPr>
        <p:spPr>
          <a:xfrm flipV="1">
            <a:off x="8694058" y="4238518"/>
            <a:ext cx="35415" cy="105057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Ellipszis 8"/>
          <p:cNvSpPr/>
          <p:nvPr/>
        </p:nvSpPr>
        <p:spPr>
          <a:xfrm>
            <a:off x="8504218" y="5099257"/>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2</a:t>
            </a:r>
          </a:p>
        </p:txBody>
      </p:sp>
      <p:cxnSp>
        <p:nvCxnSpPr>
          <p:cNvPr id="10" name="Egyenes összekötő nyíllal 9"/>
          <p:cNvCxnSpPr/>
          <p:nvPr/>
        </p:nvCxnSpPr>
        <p:spPr>
          <a:xfrm flipV="1">
            <a:off x="9646348" y="4238518"/>
            <a:ext cx="0" cy="105057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Ellipszis 10"/>
          <p:cNvSpPr/>
          <p:nvPr/>
        </p:nvSpPr>
        <p:spPr>
          <a:xfrm>
            <a:off x="9456508" y="5099256"/>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3</a:t>
            </a:r>
          </a:p>
        </p:txBody>
      </p:sp>
    </p:spTree>
    <p:extLst>
      <p:ext uri="{BB962C8B-B14F-4D97-AF65-F5344CB8AC3E}">
        <p14:creationId xmlns:p14="http://schemas.microsoft.com/office/powerpoint/2010/main" val="1213481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Tartalom hely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34205" y="1233523"/>
            <a:ext cx="4311139" cy="3233354"/>
          </a:xfrm>
          <a:prstGeom prst="rect">
            <a:avLst/>
          </a:prstGeom>
        </p:spPr>
      </p:pic>
      <p:pic>
        <p:nvPicPr>
          <p:cNvPr id="15" name="Tartalom helye 5"/>
          <p:cNvPicPr>
            <a:picLocks noChangeAspect="1"/>
          </p:cNvPicPr>
          <p:nvPr/>
        </p:nvPicPr>
        <p:blipFill rotWithShape="1">
          <a:blip r:embed="rId3">
            <a:extLst>
              <a:ext uri="{28A0092B-C50C-407E-A947-70E740481C1C}">
                <a14:useLocalDpi xmlns:a14="http://schemas.microsoft.com/office/drawing/2010/main" val="0"/>
              </a:ext>
            </a:extLst>
          </a:blip>
          <a:srcRect l="1164" t="17474" r="56602" b="58001"/>
          <a:stretch/>
        </p:blipFill>
        <p:spPr>
          <a:xfrm>
            <a:off x="6334205" y="4711700"/>
            <a:ext cx="3659802" cy="1593841"/>
          </a:xfrm>
          <a:prstGeom prst="rect">
            <a:avLst/>
          </a:prstGeom>
        </p:spPr>
      </p:pic>
      <p:sp>
        <p:nvSpPr>
          <p:cNvPr id="2" name="Cím 1"/>
          <p:cNvSpPr>
            <a:spLocks noGrp="1"/>
          </p:cNvSpPr>
          <p:nvPr>
            <p:ph type="title"/>
          </p:nvPr>
        </p:nvSpPr>
        <p:spPr/>
        <p:txBody>
          <a:bodyPr/>
          <a:lstStyle/>
          <a:p>
            <a:r>
              <a:rPr lang="hu-HU" dirty="0" smtClean="0"/>
              <a:t>HIBAÜZENET 1. </a:t>
            </a:r>
            <a:endParaRPr lang="hu-HU" dirty="0"/>
          </a:p>
        </p:txBody>
      </p:sp>
      <p:sp>
        <p:nvSpPr>
          <p:cNvPr id="3" name="Tartalom helye 2"/>
          <p:cNvSpPr>
            <a:spLocks noGrp="1"/>
          </p:cNvSpPr>
          <p:nvPr>
            <p:ph sz="half" idx="1"/>
          </p:nvPr>
        </p:nvSpPr>
        <p:spPr>
          <a:xfrm>
            <a:off x="838199" y="1825624"/>
            <a:ext cx="5319495" cy="4665328"/>
          </a:xfrm>
        </p:spPr>
        <p:txBody>
          <a:bodyPr>
            <a:normAutofit fontScale="92500" lnSpcReduction="20000"/>
          </a:bodyPr>
          <a:lstStyle/>
          <a:p>
            <a:pPr>
              <a:lnSpc>
                <a:spcPct val="120000"/>
              </a:lnSpc>
            </a:pPr>
            <a:r>
              <a:rPr lang="hu-HU" sz="1600" dirty="0" smtClean="0"/>
              <a:t>Hiba esetén az adott oldalon megjelenik a hibaüzenet. A hibaüzenet egyrészt megjelenik az adott blokk tetején, ahol szövegesen megjelenítjük (1), hogy pontosan hol és milyen problémába ütközött az adatfeldolgozás, valamint a konkrét beviteli mező színe és kerete is megváltozik (2). A beviteli mezők felett a rendszerrel kapcsolatos igények alapján megjelenhet a konkrét hiba leírása is (pl.: „A mező csak számokat tartalmazhat!”). </a:t>
            </a:r>
          </a:p>
          <a:p>
            <a:pPr>
              <a:lnSpc>
                <a:spcPct val="120000"/>
              </a:lnSpc>
            </a:pPr>
            <a:r>
              <a:rPr lang="hu-HU" sz="1600" dirty="0" smtClean="0"/>
              <a:t>A hibaüzenetet minden esetben 12 vagy 14 pontos Roboto </a:t>
            </a:r>
            <a:r>
              <a:rPr lang="hu-HU" sz="1600" dirty="0"/>
              <a:t>Bold #ba0000 </a:t>
            </a:r>
            <a:r>
              <a:rPr lang="hu-HU" sz="1600" dirty="0" smtClean="0"/>
              <a:t>színű szöveggel jelenítjük meg (3A hibaüzeneteket 2 csoportba soroljuk: A sötét piros #ba0000 ikonnal és körvonallal jelölt mentést gátló hibák (1), ilyenkor nem kerül mentésre az adat, míg a </a:t>
            </a:r>
            <a:r>
              <a:rPr lang="hu-HU" sz="1600" dirty="0"/>
              <a:t>világos piros #fc0d1b </a:t>
            </a:r>
            <a:r>
              <a:rPr lang="hu-HU" sz="1600" dirty="0" smtClean="0"/>
              <a:t>ikonnal  és körvonallal jelölt hibák végrehajtást gátló inkább figyelmeztető jellegűek, ilyenkor az adatok hiba esetén is elmentésre kerülnek.</a:t>
            </a:r>
          </a:p>
          <a:p>
            <a:pPr>
              <a:lnSpc>
                <a:spcPct val="120000"/>
              </a:lnSpc>
            </a:pPr>
            <a:r>
              <a:rPr lang="hu-HU" sz="1600" dirty="0" smtClean="0"/>
              <a:t>A hibák ikonjai fölé húzva az egeret, megjelenik annak magyarázata (3).</a:t>
            </a:r>
            <a:endParaRPr lang="hu-HU" sz="1600" dirty="0"/>
          </a:p>
        </p:txBody>
      </p:sp>
      <p:cxnSp>
        <p:nvCxnSpPr>
          <p:cNvPr id="16" name="Egyenes összekötő nyíllal 15"/>
          <p:cNvCxnSpPr/>
          <p:nvPr/>
        </p:nvCxnSpPr>
        <p:spPr>
          <a:xfrm>
            <a:off x="8059953" y="995782"/>
            <a:ext cx="120583" cy="121462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Ellipszis 8"/>
          <p:cNvSpPr/>
          <p:nvPr/>
        </p:nvSpPr>
        <p:spPr>
          <a:xfrm>
            <a:off x="7885566" y="768742"/>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cxnSp>
        <p:nvCxnSpPr>
          <p:cNvPr id="17" name="Egyenes összekötő nyíllal 16"/>
          <p:cNvCxnSpPr/>
          <p:nvPr/>
        </p:nvCxnSpPr>
        <p:spPr>
          <a:xfrm flipH="1">
            <a:off x="7263724" y="4921433"/>
            <a:ext cx="1001523" cy="60429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Ellipszis 17"/>
          <p:cNvSpPr/>
          <p:nvPr/>
        </p:nvSpPr>
        <p:spPr>
          <a:xfrm>
            <a:off x="8199441" y="4658500"/>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3</a:t>
            </a:r>
          </a:p>
        </p:txBody>
      </p:sp>
      <p:cxnSp>
        <p:nvCxnSpPr>
          <p:cNvPr id="13" name="Egyenes összekötő nyíllal 12"/>
          <p:cNvCxnSpPr/>
          <p:nvPr/>
        </p:nvCxnSpPr>
        <p:spPr>
          <a:xfrm flipH="1" flipV="1">
            <a:off x="9282223" y="3389716"/>
            <a:ext cx="1808780" cy="18984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Ellipszis 13"/>
          <p:cNvSpPr/>
          <p:nvPr/>
        </p:nvSpPr>
        <p:spPr>
          <a:xfrm>
            <a:off x="10901163" y="3389716"/>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2</a:t>
            </a:r>
            <a:endParaRPr lang="hu-HU" sz="1200" b="1" dirty="0"/>
          </a:p>
        </p:txBody>
      </p:sp>
    </p:spTree>
    <p:extLst>
      <p:ext uri="{BB962C8B-B14F-4D97-AF65-F5344CB8AC3E}">
        <p14:creationId xmlns:p14="http://schemas.microsoft.com/office/powerpoint/2010/main" val="1795676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HIBAÜZENET 2</a:t>
            </a:r>
            <a:r>
              <a:rPr lang="hu-HU" dirty="0" smtClean="0"/>
              <a:t>. </a:t>
            </a:r>
            <a:endParaRPr lang="hu-HU" dirty="0"/>
          </a:p>
        </p:txBody>
      </p:sp>
      <p:sp>
        <p:nvSpPr>
          <p:cNvPr id="3" name="Tartalom helye 2"/>
          <p:cNvSpPr>
            <a:spLocks noGrp="1"/>
          </p:cNvSpPr>
          <p:nvPr>
            <p:ph sz="half" idx="1"/>
          </p:nvPr>
        </p:nvSpPr>
        <p:spPr/>
        <p:txBody>
          <a:bodyPr>
            <a:normAutofit fontScale="77500" lnSpcReduction="20000"/>
          </a:bodyPr>
          <a:lstStyle/>
          <a:p>
            <a:pPr>
              <a:lnSpc>
                <a:spcPct val="120000"/>
              </a:lnSpc>
            </a:pPr>
            <a:r>
              <a:rPr lang="hu-HU" sz="2000" dirty="0"/>
              <a:t>Az egyes hibaüzenetekre kattintva a hibához tartozó mező kapja meg a fókuszt. Több hiba esetén a rendszer dönti el, hogy melyik kapja </a:t>
            </a:r>
            <a:r>
              <a:rPr lang="hu-HU" sz="2000" dirty="0" smtClean="0"/>
              <a:t>meg a fókuszt. </a:t>
            </a:r>
            <a:r>
              <a:rPr lang="hu-HU" sz="2000" dirty="0"/>
              <a:t>Olyan fókuszt kapott mezők esetében, amelyek a képernyőn éppen nem láthatók, a felhasználónak kell gördítenie a képernyőt</a:t>
            </a:r>
            <a:r>
              <a:rPr lang="hu-HU" sz="2000" dirty="0" smtClean="0"/>
              <a:t>.</a:t>
            </a:r>
          </a:p>
          <a:p>
            <a:pPr>
              <a:lnSpc>
                <a:spcPct val="120000"/>
              </a:lnSpc>
            </a:pPr>
            <a:r>
              <a:rPr lang="hu-HU" sz="2000" dirty="0" smtClean="0"/>
              <a:t>Több blokkos képernyő esetében  függetlenül attól, hogy a hiba kiértékelésekor nyitva vagy zárva volt-e egy blokk, a hibát tartalmazó blokk mindig kinyitásra kerül a hiba kiírásakor. </a:t>
            </a:r>
            <a:endParaRPr lang="hu-HU" sz="2000" dirty="0"/>
          </a:p>
          <a:p>
            <a:pPr>
              <a:lnSpc>
                <a:spcPct val="120000"/>
              </a:lnSpc>
            </a:pPr>
            <a:r>
              <a:rPr lang="hu-HU" sz="2000" dirty="0" smtClean="0"/>
              <a:t>Amennyiben </a:t>
            </a:r>
            <a:r>
              <a:rPr lang="hu-HU" sz="2000" dirty="0"/>
              <a:t>egy oldalon több fül vagy blokk található, úgy mindegyik blokk elején megjelenik az oda tartozó hibaüzenet</a:t>
            </a:r>
            <a:r>
              <a:rPr lang="hu-HU" sz="2000" dirty="0" smtClean="0"/>
              <a:t>. </a:t>
            </a:r>
          </a:p>
          <a:p>
            <a:pPr>
              <a:lnSpc>
                <a:spcPct val="120000"/>
              </a:lnSpc>
            </a:pPr>
            <a:r>
              <a:rPr lang="hu-HU" sz="2000" dirty="0" smtClean="0"/>
              <a:t>A hibát tartalmazó mező színe megváltozik (1).</a:t>
            </a:r>
          </a:p>
          <a:p>
            <a:pPr>
              <a:lnSpc>
                <a:spcPct val="120000"/>
              </a:lnSpc>
            </a:pPr>
            <a:r>
              <a:rPr lang="hu-HU" sz="2000" dirty="0" smtClean="0"/>
              <a:t>A hibás mezőre húzva az egeret, megjelenik a mezőre vonatkozó hiba leírása (2). </a:t>
            </a:r>
          </a:p>
        </p:txBody>
      </p:sp>
      <p:pic>
        <p:nvPicPr>
          <p:cNvPr id="6" name="Tartalom helye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615017" y="1894237"/>
            <a:ext cx="4318000" cy="3238500"/>
          </a:xfrm>
        </p:spPr>
      </p:pic>
      <p:cxnSp>
        <p:nvCxnSpPr>
          <p:cNvPr id="19" name="Egyenes összekötő nyíllal 18"/>
          <p:cNvCxnSpPr/>
          <p:nvPr/>
        </p:nvCxnSpPr>
        <p:spPr>
          <a:xfrm>
            <a:off x="6950914" y="1511200"/>
            <a:ext cx="319671" cy="190074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Ellipszis 19"/>
          <p:cNvSpPr/>
          <p:nvPr/>
        </p:nvSpPr>
        <p:spPr>
          <a:xfrm>
            <a:off x="6763870" y="1321360"/>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sp>
        <p:nvSpPr>
          <p:cNvPr id="10" name="Ellipszis 9"/>
          <p:cNvSpPr/>
          <p:nvPr/>
        </p:nvSpPr>
        <p:spPr>
          <a:xfrm>
            <a:off x="8394336" y="1321360"/>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2</a:t>
            </a:r>
          </a:p>
        </p:txBody>
      </p:sp>
      <p:cxnSp>
        <p:nvCxnSpPr>
          <p:cNvPr id="11" name="Egyenes összekötő nyíllal 10"/>
          <p:cNvCxnSpPr/>
          <p:nvPr/>
        </p:nvCxnSpPr>
        <p:spPr>
          <a:xfrm flipH="1">
            <a:off x="7948595" y="1612747"/>
            <a:ext cx="582050" cy="153988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4011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VÁLASZTÓ ABLAK</a:t>
            </a:r>
            <a:endParaRPr lang="hu-HU" dirty="0"/>
          </a:p>
        </p:txBody>
      </p:sp>
      <p:sp>
        <p:nvSpPr>
          <p:cNvPr id="3" name="Tartalom helye 2"/>
          <p:cNvSpPr>
            <a:spLocks noGrp="1"/>
          </p:cNvSpPr>
          <p:nvPr>
            <p:ph sz="half" idx="1"/>
          </p:nvPr>
        </p:nvSpPr>
        <p:spPr>
          <a:xfrm>
            <a:off x="838200" y="1825625"/>
            <a:ext cx="5181600" cy="3498630"/>
          </a:xfrm>
        </p:spPr>
        <p:txBody>
          <a:bodyPr>
            <a:normAutofit fontScale="70000" lnSpcReduction="20000"/>
          </a:bodyPr>
          <a:lstStyle/>
          <a:p>
            <a:pPr>
              <a:lnSpc>
                <a:spcPct val="120000"/>
              </a:lnSpc>
            </a:pPr>
            <a:r>
              <a:rPr lang="hu-HU" dirty="0" smtClean="0"/>
              <a:t>A választó ablak felugrásakor egy lista elemeit lehet kiválasztani, majd visszatérni az </a:t>
            </a:r>
            <a:r>
              <a:rPr lang="hu-HU" smtClean="0"/>
              <a:t>előző képernyőhöz (1</a:t>
            </a:r>
            <a:r>
              <a:rPr lang="hu-HU" dirty="0" smtClean="0"/>
              <a:t>).</a:t>
            </a:r>
          </a:p>
          <a:p>
            <a:pPr>
              <a:lnSpc>
                <a:spcPct val="120000"/>
              </a:lnSpc>
            </a:pPr>
            <a:r>
              <a:rPr lang="hu-HU" dirty="0" smtClean="0"/>
              <a:t>A felugró ablak 85%-ban elsötétíti a hátteret.</a:t>
            </a:r>
          </a:p>
          <a:p>
            <a:pPr>
              <a:lnSpc>
                <a:spcPct val="120000"/>
              </a:lnSpc>
            </a:pPr>
            <a:r>
              <a:rPr lang="hu-HU" dirty="0" smtClean="0"/>
              <a:t>A felugró ablak fejléce 44 képpont magas, </a:t>
            </a:r>
            <a:r>
              <a:rPr lang="hu-HU" dirty="0"/>
              <a:t>#</a:t>
            </a:r>
            <a:r>
              <a:rPr lang="hu-HU" dirty="0" smtClean="0"/>
              <a:t>085734 színű</a:t>
            </a:r>
          </a:p>
          <a:p>
            <a:pPr>
              <a:lnSpc>
                <a:spcPct val="120000"/>
              </a:lnSpc>
            </a:pPr>
            <a:r>
              <a:rPr lang="hu-HU" dirty="0" smtClean="0"/>
              <a:t>A szöveg a fejlécen 14 pontos Roboto Bold, színe #333333.</a:t>
            </a:r>
          </a:p>
          <a:p>
            <a:pPr>
              <a:lnSpc>
                <a:spcPct val="120000"/>
              </a:lnSpc>
            </a:pPr>
            <a:r>
              <a:rPr lang="hu-HU" dirty="0" smtClean="0"/>
              <a:t>A jobb oldalon felül bezáró ikon található. </a:t>
            </a:r>
          </a:p>
        </p:txBody>
      </p:sp>
      <p:pic>
        <p:nvPicPr>
          <p:cNvPr id="6" name="Tartalom helye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64870" y="1586429"/>
            <a:ext cx="4983768" cy="3737826"/>
          </a:xfrm>
        </p:spPr>
      </p:pic>
      <p:cxnSp>
        <p:nvCxnSpPr>
          <p:cNvPr id="16" name="Egyenes összekötő nyíllal 15"/>
          <p:cNvCxnSpPr/>
          <p:nvPr/>
        </p:nvCxnSpPr>
        <p:spPr>
          <a:xfrm flipH="1">
            <a:off x="9313363" y="2498607"/>
            <a:ext cx="189840" cy="50650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Ellipszis 8"/>
          <p:cNvSpPr/>
          <p:nvPr/>
        </p:nvSpPr>
        <p:spPr>
          <a:xfrm>
            <a:off x="9313363" y="2308767"/>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spTree>
    <p:extLst>
      <p:ext uri="{BB962C8B-B14F-4D97-AF65-F5344CB8AC3E}">
        <p14:creationId xmlns:p14="http://schemas.microsoft.com/office/powerpoint/2010/main" val="324717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FIGYELMEZTETÉS</a:t>
            </a:r>
            <a:endParaRPr lang="hu-HU" dirty="0"/>
          </a:p>
        </p:txBody>
      </p:sp>
      <p:sp>
        <p:nvSpPr>
          <p:cNvPr id="3" name="Tartalom helye 2"/>
          <p:cNvSpPr>
            <a:spLocks noGrp="1"/>
          </p:cNvSpPr>
          <p:nvPr>
            <p:ph sz="half" idx="1"/>
          </p:nvPr>
        </p:nvSpPr>
        <p:spPr>
          <a:xfrm>
            <a:off x="838200" y="1825625"/>
            <a:ext cx="5181600" cy="3498630"/>
          </a:xfrm>
        </p:spPr>
        <p:txBody>
          <a:bodyPr>
            <a:normAutofit fontScale="70000" lnSpcReduction="20000"/>
          </a:bodyPr>
          <a:lstStyle/>
          <a:p>
            <a:pPr>
              <a:lnSpc>
                <a:spcPct val="120000"/>
              </a:lnSpc>
            </a:pPr>
            <a:r>
              <a:rPr lang="hu-HU" dirty="0" smtClean="0"/>
              <a:t>A figyelmeztető ablakot, pl. eldöntendő kérdések esetén lehet alkalmazni (1).</a:t>
            </a:r>
          </a:p>
          <a:p>
            <a:pPr>
              <a:lnSpc>
                <a:spcPct val="120000"/>
              </a:lnSpc>
            </a:pPr>
            <a:r>
              <a:rPr lang="hu-HU" dirty="0" smtClean="0"/>
              <a:t>A felugró ablak 85%-ban elsötétíti a hátteret.</a:t>
            </a:r>
          </a:p>
          <a:p>
            <a:pPr>
              <a:lnSpc>
                <a:spcPct val="120000"/>
              </a:lnSpc>
            </a:pPr>
            <a:r>
              <a:rPr lang="hu-HU" dirty="0" smtClean="0"/>
              <a:t>A felugró ablak fejléce 44 képpont magas, </a:t>
            </a:r>
            <a:r>
              <a:rPr lang="hu-HU" dirty="0"/>
              <a:t>#</a:t>
            </a:r>
            <a:r>
              <a:rPr lang="hu-HU" dirty="0" smtClean="0"/>
              <a:t>085734 színű</a:t>
            </a:r>
          </a:p>
          <a:p>
            <a:pPr>
              <a:lnSpc>
                <a:spcPct val="120000"/>
              </a:lnSpc>
            </a:pPr>
            <a:r>
              <a:rPr lang="hu-HU" dirty="0" smtClean="0"/>
              <a:t>A szöveg a fejlécen 14 pontos Roboto Bold, színe #333333.</a:t>
            </a:r>
          </a:p>
          <a:p>
            <a:pPr>
              <a:lnSpc>
                <a:spcPct val="120000"/>
              </a:lnSpc>
            </a:pPr>
            <a:r>
              <a:rPr lang="hu-HU" dirty="0" smtClean="0"/>
              <a:t>A jobb oldalon felül bezáró ikon található. </a:t>
            </a:r>
          </a:p>
        </p:txBody>
      </p:sp>
      <p:pic>
        <p:nvPicPr>
          <p:cNvPr id="6" name="Tartalom helye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64870" y="1586429"/>
            <a:ext cx="4983768" cy="3737826"/>
          </a:xfrm>
        </p:spPr>
      </p:pic>
      <p:cxnSp>
        <p:nvCxnSpPr>
          <p:cNvPr id="16" name="Egyenes összekötő nyíllal 15"/>
          <p:cNvCxnSpPr/>
          <p:nvPr/>
        </p:nvCxnSpPr>
        <p:spPr>
          <a:xfrm flipH="1">
            <a:off x="9313363" y="2498607"/>
            <a:ext cx="189840" cy="50650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Ellipszis 8"/>
          <p:cNvSpPr/>
          <p:nvPr/>
        </p:nvSpPr>
        <p:spPr>
          <a:xfrm>
            <a:off x="9313363" y="2308767"/>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spTree>
    <p:extLst>
      <p:ext uri="{BB962C8B-B14F-4D97-AF65-F5344CB8AC3E}">
        <p14:creationId xmlns:p14="http://schemas.microsoft.com/office/powerpoint/2010/main" val="1368939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CÍMRENDSZER</a:t>
            </a:r>
            <a:endParaRPr lang="hu-HU" dirty="0"/>
          </a:p>
        </p:txBody>
      </p:sp>
      <p:sp>
        <p:nvSpPr>
          <p:cNvPr id="3" name="Tartalom helye 2"/>
          <p:cNvSpPr>
            <a:spLocks noGrp="1"/>
          </p:cNvSpPr>
          <p:nvPr>
            <p:ph sz="half" idx="1"/>
          </p:nvPr>
        </p:nvSpPr>
        <p:spPr/>
        <p:txBody>
          <a:bodyPr>
            <a:normAutofit fontScale="55000" lnSpcReduction="20000"/>
          </a:bodyPr>
          <a:lstStyle/>
          <a:p>
            <a:pPr>
              <a:lnSpc>
                <a:spcPct val="120000"/>
              </a:lnSpc>
            </a:pPr>
            <a:r>
              <a:rPr lang="hu-HU" sz="2900" dirty="0" smtClean="0"/>
              <a:t>A címrendszer definíciói felhasználhatók az alkalmazás szöveges részeinek szerkesztése során. </a:t>
            </a:r>
          </a:p>
          <a:p>
            <a:pPr>
              <a:lnSpc>
                <a:spcPct val="120000"/>
              </a:lnSpc>
            </a:pPr>
            <a:r>
              <a:rPr lang="hu-HU" sz="2900" dirty="0" smtClean="0"/>
              <a:t>A kenyérszöveg színe #333333, típusa Roboto Regular (1). Ez 12 és 14 pontos méretben a folyószövegek és beviteli elemek kialakításhoz használatos. </a:t>
            </a:r>
          </a:p>
          <a:p>
            <a:pPr>
              <a:lnSpc>
                <a:spcPct val="120000"/>
              </a:lnSpc>
            </a:pPr>
            <a:r>
              <a:rPr lang="hu-HU" sz="2900" dirty="0" smtClean="0"/>
              <a:t>H1 </a:t>
            </a:r>
            <a:r>
              <a:rPr lang="hu-HU" sz="2900" dirty="0"/>
              <a:t>Roboto Bold </a:t>
            </a:r>
            <a:r>
              <a:rPr lang="hu-HU" sz="2900" dirty="0" smtClean="0"/>
              <a:t>24 </a:t>
            </a:r>
            <a:r>
              <a:rPr lang="hu-HU" sz="2900" dirty="0"/>
              <a:t>pont </a:t>
            </a:r>
            <a:r>
              <a:rPr lang="hu-HU" sz="2900" dirty="0" smtClean="0"/>
              <a:t>(2) Pl.: Próbaüzem felirat</a:t>
            </a:r>
            <a:endParaRPr lang="hu-HU" sz="2900" dirty="0"/>
          </a:p>
          <a:p>
            <a:pPr>
              <a:lnSpc>
                <a:spcPct val="120000"/>
              </a:lnSpc>
            </a:pPr>
            <a:r>
              <a:rPr lang="hu-HU" sz="2900" dirty="0" smtClean="0"/>
              <a:t>H2 </a:t>
            </a:r>
            <a:r>
              <a:rPr lang="hu-HU" sz="2900" dirty="0"/>
              <a:t>Roboto Bold </a:t>
            </a:r>
            <a:r>
              <a:rPr lang="hu-HU" sz="2900" dirty="0" smtClean="0"/>
              <a:t>18 </a:t>
            </a:r>
            <a:r>
              <a:rPr lang="hu-HU" sz="2900" dirty="0"/>
              <a:t>pont </a:t>
            </a:r>
            <a:r>
              <a:rPr lang="hu-HU" sz="2900" dirty="0" smtClean="0"/>
              <a:t>(3) Pl.: Rendszer megnevezése</a:t>
            </a:r>
          </a:p>
          <a:p>
            <a:pPr>
              <a:lnSpc>
                <a:spcPct val="120000"/>
              </a:lnSpc>
            </a:pPr>
            <a:r>
              <a:rPr lang="hu-HU" sz="2900" dirty="0" smtClean="0"/>
              <a:t>H3 </a:t>
            </a:r>
            <a:r>
              <a:rPr lang="hu-HU" sz="2900" dirty="0"/>
              <a:t>Roboto Bold </a:t>
            </a:r>
            <a:r>
              <a:rPr lang="hu-HU" sz="2900" dirty="0" smtClean="0"/>
              <a:t>14 </a:t>
            </a:r>
            <a:r>
              <a:rPr lang="hu-HU" sz="2900" dirty="0"/>
              <a:t>pont </a:t>
            </a:r>
            <a:r>
              <a:rPr lang="hu-HU" sz="2900" dirty="0" smtClean="0"/>
              <a:t>(4) Pl.: </a:t>
            </a:r>
            <a:r>
              <a:rPr lang="hu-HU" sz="2900" dirty="0" err="1" smtClean="0"/>
              <a:t>Tabfülek</a:t>
            </a:r>
            <a:r>
              <a:rPr lang="hu-HU" sz="2900" dirty="0"/>
              <a:t> </a:t>
            </a:r>
            <a:r>
              <a:rPr lang="hu-HU" sz="2900" dirty="0" smtClean="0"/>
              <a:t>megnevezése</a:t>
            </a:r>
          </a:p>
          <a:p>
            <a:pPr>
              <a:lnSpc>
                <a:spcPct val="120000"/>
              </a:lnSpc>
            </a:pPr>
            <a:r>
              <a:rPr lang="hu-HU" sz="2900" dirty="0" smtClean="0"/>
              <a:t>H4 </a:t>
            </a:r>
            <a:r>
              <a:rPr lang="hu-HU" sz="2900" dirty="0"/>
              <a:t>Roboto Bold </a:t>
            </a:r>
            <a:r>
              <a:rPr lang="hu-HU" sz="2900" dirty="0" smtClean="0"/>
              <a:t>12 </a:t>
            </a:r>
            <a:r>
              <a:rPr lang="hu-HU" sz="2900" dirty="0"/>
              <a:t>pont </a:t>
            </a:r>
            <a:r>
              <a:rPr lang="hu-HU" sz="2900" dirty="0" smtClean="0"/>
              <a:t>(5) Pl.: Blokkcímek feliratai</a:t>
            </a:r>
          </a:p>
          <a:p>
            <a:pPr>
              <a:lnSpc>
                <a:spcPct val="120000"/>
              </a:lnSpc>
            </a:pPr>
            <a:r>
              <a:rPr lang="hu-HU" sz="2900" dirty="0" smtClean="0"/>
              <a:t>Link </a:t>
            </a:r>
            <a:r>
              <a:rPr lang="hu-HU" sz="2900" dirty="0"/>
              <a:t>színe </a:t>
            </a:r>
            <a:r>
              <a:rPr lang="hu-HU" sz="2900" dirty="0" smtClean="0"/>
              <a:t>#085734, </a:t>
            </a:r>
            <a:r>
              <a:rPr lang="hu-HU" sz="2900" dirty="0"/>
              <a:t>típusa Roboto Regular </a:t>
            </a:r>
            <a:r>
              <a:rPr lang="hu-HU" sz="2900" dirty="0" smtClean="0"/>
              <a:t>(6).</a:t>
            </a:r>
            <a:endParaRPr lang="hu-HU" sz="2900" dirty="0"/>
          </a:p>
          <a:p>
            <a:pPr>
              <a:lnSpc>
                <a:spcPct val="120000"/>
              </a:lnSpc>
            </a:pPr>
            <a:r>
              <a:rPr lang="hu-HU" sz="2900" dirty="0" smtClean="0"/>
              <a:t>A címrendszer egy ajánlás, annak konkrét megvalósítását az egyes oldalak konkrét tervei, a leadott PDS és CSS fájlok tartalmazzák.</a:t>
            </a:r>
            <a:endParaRPr lang="hu-HU" sz="2900" dirty="0"/>
          </a:p>
          <a:p>
            <a:pPr>
              <a:lnSpc>
                <a:spcPct val="120000"/>
              </a:lnSpc>
            </a:pPr>
            <a:endParaRPr lang="hu-HU" dirty="0" smtClean="0"/>
          </a:p>
        </p:txBody>
      </p:sp>
      <p:pic>
        <p:nvPicPr>
          <p:cNvPr id="6" name="Tartalom helye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0" y="2058193"/>
            <a:ext cx="5181600" cy="3886200"/>
          </a:xfrm>
        </p:spPr>
      </p:pic>
      <p:cxnSp>
        <p:nvCxnSpPr>
          <p:cNvPr id="16" name="Egyenes összekötő nyíllal 15"/>
          <p:cNvCxnSpPr/>
          <p:nvPr/>
        </p:nvCxnSpPr>
        <p:spPr>
          <a:xfrm flipH="1" flipV="1">
            <a:off x="10245686" y="2930487"/>
            <a:ext cx="347951" cy="38343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Ellipszis 8"/>
          <p:cNvSpPr/>
          <p:nvPr/>
        </p:nvSpPr>
        <p:spPr>
          <a:xfrm>
            <a:off x="10403797" y="3124079"/>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cxnSp>
        <p:nvCxnSpPr>
          <p:cNvPr id="13" name="Egyenes összekötő nyíllal 12"/>
          <p:cNvCxnSpPr/>
          <p:nvPr/>
        </p:nvCxnSpPr>
        <p:spPr>
          <a:xfrm flipH="1" flipV="1">
            <a:off x="9295683" y="3310168"/>
            <a:ext cx="347951" cy="38343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Ellipszis 13"/>
          <p:cNvSpPr/>
          <p:nvPr/>
        </p:nvSpPr>
        <p:spPr>
          <a:xfrm>
            <a:off x="9453794" y="3503760"/>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2</a:t>
            </a:r>
          </a:p>
        </p:txBody>
      </p:sp>
      <p:cxnSp>
        <p:nvCxnSpPr>
          <p:cNvPr id="15" name="Egyenes összekötő nyíllal 14"/>
          <p:cNvCxnSpPr/>
          <p:nvPr/>
        </p:nvCxnSpPr>
        <p:spPr>
          <a:xfrm flipH="1" flipV="1">
            <a:off x="8567250" y="3655036"/>
            <a:ext cx="347951" cy="38343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Ellipszis 16"/>
          <p:cNvSpPr/>
          <p:nvPr/>
        </p:nvSpPr>
        <p:spPr>
          <a:xfrm>
            <a:off x="8725361" y="3848628"/>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3</a:t>
            </a:r>
            <a:endParaRPr lang="hu-HU" sz="1200" b="1" dirty="0"/>
          </a:p>
        </p:txBody>
      </p:sp>
      <p:cxnSp>
        <p:nvCxnSpPr>
          <p:cNvPr id="18" name="Egyenes összekötő nyíllal 17"/>
          <p:cNvCxnSpPr/>
          <p:nvPr/>
        </p:nvCxnSpPr>
        <p:spPr>
          <a:xfrm flipH="1" flipV="1">
            <a:off x="8067400" y="4022540"/>
            <a:ext cx="347951" cy="38343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Ellipszis 18"/>
          <p:cNvSpPr/>
          <p:nvPr/>
        </p:nvSpPr>
        <p:spPr>
          <a:xfrm>
            <a:off x="8225511" y="4216132"/>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4</a:t>
            </a:r>
            <a:endParaRPr lang="hu-HU" sz="1200" b="1" dirty="0"/>
          </a:p>
        </p:txBody>
      </p:sp>
      <p:cxnSp>
        <p:nvCxnSpPr>
          <p:cNvPr id="20" name="Egyenes összekötő nyíllal 19"/>
          <p:cNvCxnSpPr/>
          <p:nvPr/>
        </p:nvCxnSpPr>
        <p:spPr>
          <a:xfrm flipV="1">
            <a:off x="6115121" y="4271035"/>
            <a:ext cx="361482" cy="32477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Ellipszis 20"/>
          <p:cNvSpPr/>
          <p:nvPr/>
        </p:nvSpPr>
        <p:spPr>
          <a:xfrm>
            <a:off x="5925280" y="4405972"/>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5</a:t>
            </a:r>
          </a:p>
        </p:txBody>
      </p:sp>
      <p:cxnSp>
        <p:nvCxnSpPr>
          <p:cNvPr id="22" name="Egyenes összekötő nyíllal 21"/>
          <p:cNvCxnSpPr/>
          <p:nvPr/>
        </p:nvCxnSpPr>
        <p:spPr>
          <a:xfrm flipV="1">
            <a:off x="7184722" y="4742924"/>
            <a:ext cx="361482" cy="32477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3" name="Ellipszis 22"/>
          <p:cNvSpPr/>
          <p:nvPr/>
        </p:nvSpPr>
        <p:spPr>
          <a:xfrm>
            <a:off x="6994881" y="4877861"/>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6</a:t>
            </a:r>
            <a:endParaRPr lang="hu-HU" sz="1200" b="1" dirty="0"/>
          </a:p>
        </p:txBody>
      </p:sp>
    </p:spTree>
    <p:extLst>
      <p:ext uri="{BB962C8B-B14F-4D97-AF65-F5344CB8AC3E}">
        <p14:creationId xmlns:p14="http://schemas.microsoft.com/office/powerpoint/2010/main" val="71226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KÜLÖNBSÉGEK 1.</a:t>
            </a:r>
            <a:endParaRPr lang="hu-HU" dirty="0"/>
          </a:p>
        </p:txBody>
      </p:sp>
      <p:sp>
        <p:nvSpPr>
          <p:cNvPr id="3" name="Tartalom helye 2"/>
          <p:cNvSpPr>
            <a:spLocks noGrp="1"/>
          </p:cNvSpPr>
          <p:nvPr>
            <p:ph sz="half" idx="1"/>
          </p:nvPr>
        </p:nvSpPr>
        <p:spPr>
          <a:xfrm>
            <a:off x="838200" y="1825625"/>
            <a:ext cx="5181600" cy="4163051"/>
          </a:xfrm>
        </p:spPr>
        <p:txBody>
          <a:bodyPr>
            <a:normAutofit/>
          </a:bodyPr>
          <a:lstStyle/>
          <a:p>
            <a:pPr>
              <a:lnSpc>
                <a:spcPct val="120000"/>
              </a:lnSpc>
            </a:pPr>
            <a:r>
              <a:rPr lang="hu-HU" sz="2000" dirty="0" smtClean="0"/>
              <a:t>A webes PC (1) és a webes táblagép (2) nézeteket összehasonlítva láthatjuk a főbb különbségeket.</a:t>
            </a:r>
          </a:p>
          <a:p>
            <a:pPr>
              <a:lnSpc>
                <a:spcPct val="120000"/>
              </a:lnSpc>
            </a:pPr>
            <a:r>
              <a:rPr lang="hu-HU" sz="2000" dirty="0" smtClean="0"/>
              <a:t>A szövegméretek (korábban említett méretek) nagyobbak a táblagépes nézeten a jobb olvashatóság miatt.</a:t>
            </a:r>
          </a:p>
          <a:p>
            <a:pPr>
              <a:lnSpc>
                <a:spcPct val="120000"/>
              </a:lnSpc>
            </a:pPr>
            <a:r>
              <a:rPr lang="hu-HU" sz="2000" dirty="0" smtClean="0"/>
              <a:t>Az oszlopok magassága és az interakciós elemek (fülek, gombok, beviteli elemek) szintén az érintőképernyős használhatóság irányelvei alapján lettek megtervezve.</a:t>
            </a:r>
            <a:endParaRPr lang="hu-HU" sz="2000" dirty="0"/>
          </a:p>
        </p:txBody>
      </p:sp>
      <p:pic>
        <p:nvPicPr>
          <p:cNvPr id="6" name="Tartalom helye 5"/>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339988" y="1027906"/>
            <a:ext cx="3528012" cy="2646009"/>
          </a:xfrm>
        </p:spPr>
      </p:pic>
      <p:pic>
        <p:nvPicPr>
          <p:cNvPr id="13" name="Tartalom hely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9988" y="3829826"/>
            <a:ext cx="3528011" cy="2205007"/>
          </a:xfrm>
          <a:prstGeom prst="rect">
            <a:avLst/>
          </a:prstGeom>
        </p:spPr>
      </p:pic>
      <p:cxnSp>
        <p:nvCxnSpPr>
          <p:cNvPr id="7" name="Egyenes összekötő nyíllal 6"/>
          <p:cNvCxnSpPr/>
          <p:nvPr/>
        </p:nvCxnSpPr>
        <p:spPr>
          <a:xfrm flipH="1">
            <a:off x="10947589" y="1825624"/>
            <a:ext cx="459269" cy="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Ellipszis 7"/>
          <p:cNvSpPr/>
          <p:nvPr/>
        </p:nvSpPr>
        <p:spPr>
          <a:xfrm>
            <a:off x="11217018" y="1635784"/>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cxnSp>
        <p:nvCxnSpPr>
          <p:cNvPr id="9" name="Egyenes összekötő nyíllal 8"/>
          <p:cNvCxnSpPr/>
          <p:nvPr/>
        </p:nvCxnSpPr>
        <p:spPr>
          <a:xfrm flipH="1">
            <a:off x="10947589" y="4742489"/>
            <a:ext cx="459269" cy="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Ellipszis 9"/>
          <p:cNvSpPr/>
          <p:nvPr/>
        </p:nvSpPr>
        <p:spPr>
          <a:xfrm>
            <a:off x="11217018" y="4552649"/>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2</a:t>
            </a:r>
          </a:p>
        </p:txBody>
      </p:sp>
    </p:spTree>
    <p:extLst>
      <p:ext uri="{BB962C8B-B14F-4D97-AF65-F5344CB8AC3E}">
        <p14:creationId xmlns:p14="http://schemas.microsoft.com/office/powerpoint/2010/main" val="2362996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KÜLÖNBSÉGEK 2.</a:t>
            </a:r>
            <a:endParaRPr lang="hu-HU" dirty="0"/>
          </a:p>
        </p:txBody>
      </p:sp>
      <p:sp>
        <p:nvSpPr>
          <p:cNvPr id="3" name="Tartalom helye 2"/>
          <p:cNvSpPr>
            <a:spLocks noGrp="1"/>
          </p:cNvSpPr>
          <p:nvPr>
            <p:ph sz="half" idx="1"/>
          </p:nvPr>
        </p:nvSpPr>
        <p:spPr/>
        <p:txBody>
          <a:bodyPr>
            <a:normAutofit fontScale="92500" lnSpcReduction="20000"/>
          </a:bodyPr>
          <a:lstStyle/>
          <a:p>
            <a:pPr>
              <a:lnSpc>
                <a:spcPct val="120000"/>
              </a:lnSpc>
            </a:pPr>
            <a:r>
              <a:rPr lang="hu-HU" sz="2000" dirty="0" smtClean="0"/>
              <a:t>A bevitelek esetében is számolni kell a táblagépes (2) verziónál a magasságok növekedésére a PC-s (1) verzióhoz képest. Ebből következően a táblagépen egyszerre kevesebb adat látszik a képernyőn, így gyakrabban lehet szükség a görgetésre.</a:t>
            </a:r>
          </a:p>
          <a:p>
            <a:pPr>
              <a:lnSpc>
                <a:spcPct val="120000"/>
              </a:lnSpc>
            </a:pPr>
            <a:r>
              <a:rPr lang="hu-HU" sz="2000" dirty="0" smtClean="0"/>
              <a:t>A táblagépes verziónál a mezőkhöz tartozó ikonok egymástól távolabbra helyezkednek el a könnyebb kezelhetőség érdekében</a:t>
            </a:r>
          </a:p>
          <a:p>
            <a:pPr>
              <a:lnSpc>
                <a:spcPct val="120000"/>
              </a:lnSpc>
            </a:pPr>
            <a:r>
              <a:rPr lang="hu-HU" sz="2000" dirty="0" smtClean="0"/>
              <a:t>A táblagépek esetén az egér mutató hatására megjelenő funkció nem értelmezhető, ezért a PC-s verzióban így megjelenő információk érintés hatására fognak megjelenni</a:t>
            </a:r>
            <a:endParaRPr lang="hu-HU" sz="2000" dirty="0"/>
          </a:p>
        </p:txBody>
      </p:sp>
      <p:pic>
        <p:nvPicPr>
          <p:cNvPr id="6" name="Tartalom helye 5"/>
          <p:cNvPicPr>
            <a:picLocks noGrp="1" noChangeAspect="1"/>
          </p:cNvPicPr>
          <p:nvPr>
            <p:ph sz="half" idx="2"/>
          </p:nvPr>
        </p:nvPicPr>
        <p:blipFill rotWithShape="1">
          <a:blip r:embed="rId2" cstate="print">
            <a:extLst>
              <a:ext uri="{28A0092B-C50C-407E-A947-70E740481C1C}">
                <a14:useLocalDpi xmlns:a14="http://schemas.microsoft.com/office/drawing/2010/main" val="0"/>
              </a:ext>
            </a:extLst>
          </a:blip>
          <a:srcRect l="3511" t="57278" r="64952" b="11185"/>
          <a:stretch/>
        </p:blipFill>
        <p:spPr>
          <a:xfrm>
            <a:off x="7339987" y="1027906"/>
            <a:ext cx="3528012" cy="2646009"/>
          </a:xfrm>
        </p:spPr>
      </p:pic>
      <p:pic>
        <p:nvPicPr>
          <p:cNvPr id="13" name="Tartalom helye 5"/>
          <p:cNvPicPr>
            <a:picLocks noChangeAspect="1"/>
          </p:cNvPicPr>
          <p:nvPr/>
        </p:nvPicPr>
        <p:blipFill rotWithShape="1">
          <a:blip r:embed="rId3" cstate="print">
            <a:extLst>
              <a:ext uri="{28A0092B-C50C-407E-A947-70E740481C1C}">
                <a14:useLocalDpi xmlns:a14="http://schemas.microsoft.com/office/drawing/2010/main" val="0"/>
              </a:ext>
            </a:extLst>
          </a:blip>
          <a:srcRect l="13070" t="30974" r="54522" b="34666"/>
          <a:stretch/>
        </p:blipFill>
        <p:spPr>
          <a:xfrm>
            <a:off x="7339989" y="3829825"/>
            <a:ext cx="3610509" cy="2392555"/>
          </a:xfrm>
          <a:prstGeom prst="rect">
            <a:avLst/>
          </a:prstGeom>
        </p:spPr>
      </p:pic>
      <p:cxnSp>
        <p:nvCxnSpPr>
          <p:cNvPr id="7" name="Egyenes összekötő nyíllal 6"/>
          <p:cNvCxnSpPr/>
          <p:nvPr/>
        </p:nvCxnSpPr>
        <p:spPr>
          <a:xfrm flipH="1">
            <a:off x="10947589" y="1825624"/>
            <a:ext cx="459269" cy="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Ellipszis 7"/>
          <p:cNvSpPr/>
          <p:nvPr/>
        </p:nvSpPr>
        <p:spPr>
          <a:xfrm>
            <a:off x="11217018" y="1635784"/>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cxnSp>
        <p:nvCxnSpPr>
          <p:cNvPr id="9" name="Egyenes összekötő nyíllal 8"/>
          <p:cNvCxnSpPr/>
          <p:nvPr/>
        </p:nvCxnSpPr>
        <p:spPr>
          <a:xfrm flipH="1">
            <a:off x="10947589" y="4742489"/>
            <a:ext cx="459269" cy="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Ellipszis 9"/>
          <p:cNvSpPr/>
          <p:nvPr/>
        </p:nvSpPr>
        <p:spPr>
          <a:xfrm>
            <a:off x="11217018" y="4552649"/>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2</a:t>
            </a:r>
          </a:p>
        </p:txBody>
      </p:sp>
    </p:spTree>
    <p:extLst>
      <p:ext uri="{BB962C8B-B14F-4D97-AF65-F5344CB8AC3E}">
        <p14:creationId xmlns:p14="http://schemas.microsoft.com/office/powerpoint/2010/main" val="3868959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églalap 4"/>
          <p:cNvSpPr/>
          <p:nvPr/>
        </p:nvSpPr>
        <p:spPr>
          <a:xfrm>
            <a:off x="0" y="0"/>
            <a:ext cx="12192000" cy="685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 name="Cím 1"/>
          <p:cNvSpPr>
            <a:spLocks noGrp="1"/>
          </p:cNvSpPr>
          <p:nvPr>
            <p:ph type="ctrTitle"/>
          </p:nvPr>
        </p:nvSpPr>
        <p:spPr>
          <a:xfrm>
            <a:off x="1524000" y="2992117"/>
            <a:ext cx="9144000" cy="873766"/>
          </a:xfrm>
        </p:spPr>
        <p:txBody>
          <a:bodyPr>
            <a:normAutofit fontScale="90000"/>
          </a:bodyPr>
          <a:lstStyle/>
          <a:p>
            <a:pPr>
              <a:tabLst>
                <a:tab pos="2874963" algn="l"/>
              </a:tabLst>
            </a:pPr>
            <a:r>
              <a:rPr lang="hu-HU" b="1" dirty="0" smtClean="0">
                <a:solidFill>
                  <a:schemeClr val="bg1"/>
                </a:solidFill>
              </a:rPr>
              <a:t>OLDALKÉPEK PC (WEB)</a:t>
            </a:r>
            <a:endParaRPr lang="hu-HU" b="1" dirty="0">
              <a:solidFill>
                <a:schemeClr val="bg1"/>
              </a:solidFill>
            </a:endParaRPr>
          </a:p>
        </p:txBody>
      </p:sp>
      <p:sp>
        <p:nvSpPr>
          <p:cNvPr id="4" name="Téglalap 3"/>
          <p:cNvSpPr/>
          <p:nvPr/>
        </p:nvSpPr>
        <p:spPr>
          <a:xfrm>
            <a:off x="1" y="5971142"/>
            <a:ext cx="12192000" cy="8868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Tree>
    <p:extLst>
      <p:ext uri="{BB962C8B-B14F-4D97-AF65-F5344CB8AC3E}">
        <p14:creationId xmlns:p14="http://schemas.microsoft.com/office/powerpoint/2010/main" val="382167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0"/>
            <a:ext cx="9143997" cy="6857998"/>
          </a:xfrm>
          <a:prstGeom prst="rect">
            <a:avLst/>
          </a:prstGeom>
        </p:spPr>
      </p:pic>
    </p:spTree>
    <p:extLst>
      <p:ext uri="{BB962C8B-B14F-4D97-AF65-F5344CB8AC3E}">
        <p14:creationId xmlns:p14="http://schemas.microsoft.com/office/powerpoint/2010/main" val="1625524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FÉLRESZPONZÍV DESIGN</a:t>
            </a:r>
            <a:endParaRPr lang="hu-HU" dirty="0"/>
          </a:p>
        </p:txBody>
      </p:sp>
      <p:sp>
        <p:nvSpPr>
          <p:cNvPr id="3" name="Tartalom helye 2"/>
          <p:cNvSpPr>
            <a:spLocks noGrp="1"/>
          </p:cNvSpPr>
          <p:nvPr>
            <p:ph idx="1"/>
          </p:nvPr>
        </p:nvSpPr>
        <p:spPr/>
        <p:txBody>
          <a:bodyPr>
            <a:normAutofit fontScale="92500" lnSpcReduction="10000"/>
          </a:bodyPr>
          <a:lstStyle/>
          <a:p>
            <a:r>
              <a:rPr lang="hu-HU" dirty="0" smtClean="0"/>
              <a:t>A webes böngészés során </a:t>
            </a:r>
            <a:r>
              <a:rPr lang="hu-HU" dirty="0" smtClean="0"/>
              <a:t>figyeljünk</a:t>
            </a:r>
            <a:r>
              <a:rPr lang="hu-HU" dirty="0" smtClean="0"/>
              <a:t>, hogy a felhasználó milyen eszközön használja a weboldalt. Amennyiben asztali számítógépet használ, úgy az ehhez tartozó stíluslapot töltjük be, ami egy szűkebb, több adat megjelenítését lehetővé tevő struktúra. Az egérrel könnyen kattintható, így a megjelenítendő tartalmak száma magasabb, mint a táblagépek esetében.</a:t>
            </a:r>
          </a:p>
          <a:p>
            <a:r>
              <a:rPr lang="hu-HU" dirty="0" smtClean="0"/>
              <a:t>A táblagépes böngészésnél egy másik stíluslapot </a:t>
            </a:r>
            <a:r>
              <a:rPr lang="hu-HU" dirty="0" smtClean="0"/>
              <a:t>használjunk</a:t>
            </a:r>
            <a:r>
              <a:rPr lang="hu-HU" dirty="0" smtClean="0"/>
              <a:t>, ami </a:t>
            </a:r>
            <a:r>
              <a:rPr lang="hu-HU" dirty="0" smtClean="0"/>
              <a:t>úgy legyen kitalálva</a:t>
            </a:r>
            <a:r>
              <a:rPr lang="hu-HU" dirty="0" smtClean="0"/>
              <a:t>, hogy az érintőképernyőn minél kényelmesebben lehessen navigálni a tartalmi elemek között. Itt ugyan vertikálisan egyszerre kevesebb adat látszik, mégis a az eszköz használhatóságának figyelembevétele megköveteli a lazább felépítést.</a:t>
            </a:r>
          </a:p>
          <a:p>
            <a:r>
              <a:rPr lang="hu-HU" dirty="0" smtClean="0"/>
              <a:t>Ezt nevezzük félreszponzív designnak, ami a jövőben továbbfejleszthető lesz teljes reszponzív megjelenítéshez. </a:t>
            </a:r>
          </a:p>
          <a:p>
            <a:endParaRPr lang="hu-HU" dirty="0" smtClean="0"/>
          </a:p>
        </p:txBody>
      </p:sp>
    </p:spTree>
    <p:extLst>
      <p:ext uri="{BB962C8B-B14F-4D97-AF65-F5344CB8AC3E}">
        <p14:creationId xmlns:p14="http://schemas.microsoft.com/office/powerpoint/2010/main" val="1235607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0"/>
            <a:ext cx="9143998" cy="6857998"/>
          </a:xfrm>
          <a:prstGeom prst="rect">
            <a:avLst/>
          </a:prstGeom>
        </p:spPr>
      </p:pic>
    </p:spTree>
    <p:extLst>
      <p:ext uri="{BB962C8B-B14F-4D97-AF65-F5344CB8AC3E}">
        <p14:creationId xmlns:p14="http://schemas.microsoft.com/office/powerpoint/2010/main" val="154168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0"/>
            <a:ext cx="9143996" cy="6857997"/>
          </a:xfrm>
          <a:prstGeom prst="rect">
            <a:avLst/>
          </a:prstGeom>
        </p:spPr>
      </p:pic>
    </p:spTree>
    <p:extLst>
      <p:ext uri="{BB962C8B-B14F-4D97-AF65-F5344CB8AC3E}">
        <p14:creationId xmlns:p14="http://schemas.microsoft.com/office/powerpoint/2010/main" val="1242687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0"/>
            <a:ext cx="9143996" cy="6857997"/>
          </a:xfrm>
          <a:prstGeom prst="rect">
            <a:avLst/>
          </a:prstGeom>
        </p:spPr>
      </p:pic>
    </p:spTree>
    <p:extLst>
      <p:ext uri="{BB962C8B-B14F-4D97-AF65-F5344CB8AC3E}">
        <p14:creationId xmlns:p14="http://schemas.microsoft.com/office/powerpoint/2010/main" val="1040859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0"/>
            <a:ext cx="9143996" cy="6857997"/>
          </a:xfrm>
          <a:prstGeom prst="rect">
            <a:avLst/>
          </a:prstGeom>
        </p:spPr>
      </p:pic>
    </p:spTree>
    <p:extLst>
      <p:ext uri="{BB962C8B-B14F-4D97-AF65-F5344CB8AC3E}">
        <p14:creationId xmlns:p14="http://schemas.microsoft.com/office/powerpoint/2010/main" val="1882518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0"/>
            <a:ext cx="9143996" cy="6857997"/>
          </a:xfrm>
          <a:prstGeom prst="rect">
            <a:avLst/>
          </a:prstGeom>
        </p:spPr>
      </p:pic>
    </p:spTree>
    <p:extLst>
      <p:ext uri="{BB962C8B-B14F-4D97-AF65-F5344CB8AC3E}">
        <p14:creationId xmlns:p14="http://schemas.microsoft.com/office/powerpoint/2010/main" val="3958821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0"/>
            <a:ext cx="9143996" cy="6857997"/>
          </a:xfrm>
          <a:prstGeom prst="rect">
            <a:avLst/>
          </a:prstGeom>
        </p:spPr>
      </p:pic>
    </p:spTree>
    <p:extLst>
      <p:ext uri="{BB962C8B-B14F-4D97-AF65-F5344CB8AC3E}">
        <p14:creationId xmlns:p14="http://schemas.microsoft.com/office/powerpoint/2010/main" val="2879427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0"/>
            <a:ext cx="9143996" cy="6857997"/>
          </a:xfrm>
          <a:prstGeom prst="rect">
            <a:avLst/>
          </a:prstGeom>
        </p:spPr>
      </p:pic>
    </p:spTree>
    <p:extLst>
      <p:ext uri="{BB962C8B-B14F-4D97-AF65-F5344CB8AC3E}">
        <p14:creationId xmlns:p14="http://schemas.microsoft.com/office/powerpoint/2010/main" val="1540288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0"/>
            <a:ext cx="9143996" cy="6857997"/>
          </a:xfrm>
          <a:prstGeom prst="rect">
            <a:avLst/>
          </a:prstGeom>
        </p:spPr>
      </p:pic>
    </p:spTree>
    <p:extLst>
      <p:ext uri="{BB962C8B-B14F-4D97-AF65-F5344CB8AC3E}">
        <p14:creationId xmlns:p14="http://schemas.microsoft.com/office/powerpoint/2010/main" val="240771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0"/>
            <a:ext cx="9143996" cy="6857997"/>
          </a:xfrm>
          <a:prstGeom prst="rect">
            <a:avLst/>
          </a:prstGeom>
        </p:spPr>
      </p:pic>
    </p:spTree>
    <p:extLst>
      <p:ext uri="{BB962C8B-B14F-4D97-AF65-F5344CB8AC3E}">
        <p14:creationId xmlns:p14="http://schemas.microsoft.com/office/powerpoint/2010/main" val="2407185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0"/>
            <a:ext cx="9143996" cy="6857997"/>
          </a:xfrm>
          <a:prstGeom prst="rect">
            <a:avLst/>
          </a:prstGeom>
        </p:spPr>
      </p:pic>
    </p:spTree>
    <p:extLst>
      <p:ext uri="{BB962C8B-B14F-4D97-AF65-F5344CB8AC3E}">
        <p14:creationId xmlns:p14="http://schemas.microsoft.com/office/powerpoint/2010/main" val="636589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églalap 4"/>
          <p:cNvSpPr/>
          <p:nvPr/>
        </p:nvSpPr>
        <p:spPr>
          <a:xfrm>
            <a:off x="0" y="0"/>
            <a:ext cx="12192000" cy="6858000"/>
          </a:xfrm>
          <a:prstGeom prst="rect">
            <a:avLst/>
          </a:prstGeom>
          <a:solidFill>
            <a:srgbClr val="085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 name="Cím 1"/>
          <p:cNvSpPr>
            <a:spLocks noGrp="1"/>
          </p:cNvSpPr>
          <p:nvPr>
            <p:ph type="title"/>
          </p:nvPr>
        </p:nvSpPr>
        <p:spPr/>
        <p:txBody>
          <a:bodyPr/>
          <a:lstStyle/>
          <a:p>
            <a:r>
              <a:rPr lang="hu-HU" b="1" dirty="0" smtClean="0">
                <a:solidFill>
                  <a:schemeClr val="bg1"/>
                </a:solidFill>
              </a:rPr>
              <a:t>1. ÁLTALÁNOS SZABÁLYOK</a:t>
            </a:r>
            <a:endParaRPr lang="hu-HU" b="1" dirty="0">
              <a:solidFill>
                <a:schemeClr val="bg1"/>
              </a:solidFill>
            </a:endParaRPr>
          </a:p>
        </p:txBody>
      </p:sp>
      <p:sp>
        <p:nvSpPr>
          <p:cNvPr id="3" name="Szöveg helye 2"/>
          <p:cNvSpPr>
            <a:spLocks noGrp="1"/>
          </p:cNvSpPr>
          <p:nvPr>
            <p:ph type="body" idx="1"/>
          </p:nvPr>
        </p:nvSpPr>
        <p:spPr/>
        <p:txBody>
          <a:bodyPr/>
          <a:lstStyle/>
          <a:p>
            <a:r>
              <a:rPr lang="hu-HU" dirty="0" smtClean="0">
                <a:solidFill>
                  <a:schemeClr val="bg1"/>
                </a:solidFill>
              </a:rPr>
              <a:t>A fejlesztés során mindkét területre alkalmazandó szabályok</a:t>
            </a:r>
            <a:endParaRPr lang="hu-HU" dirty="0">
              <a:solidFill>
                <a:schemeClr val="bg1"/>
              </a:solidFill>
            </a:endParaRPr>
          </a:p>
        </p:txBody>
      </p:sp>
      <p:sp>
        <p:nvSpPr>
          <p:cNvPr id="6" name="Téglalap 5"/>
          <p:cNvSpPr/>
          <p:nvPr/>
        </p:nvSpPr>
        <p:spPr>
          <a:xfrm>
            <a:off x="1" y="5971142"/>
            <a:ext cx="12192000" cy="8868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Tree>
    <p:extLst>
      <p:ext uri="{BB962C8B-B14F-4D97-AF65-F5344CB8AC3E}">
        <p14:creationId xmlns:p14="http://schemas.microsoft.com/office/powerpoint/2010/main" val="3212343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0"/>
            <a:ext cx="9143996" cy="6857997"/>
          </a:xfrm>
          <a:prstGeom prst="rect">
            <a:avLst/>
          </a:prstGeom>
        </p:spPr>
      </p:pic>
    </p:spTree>
    <p:extLst>
      <p:ext uri="{BB962C8B-B14F-4D97-AF65-F5344CB8AC3E}">
        <p14:creationId xmlns:p14="http://schemas.microsoft.com/office/powerpoint/2010/main" val="845951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églalap 4"/>
          <p:cNvSpPr/>
          <p:nvPr/>
        </p:nvSpPr>
        <p:spPr>
          <a:xfrm>
            <a:off x="0" y="0"/>
            <a:ext cx="12192000" cy="685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 name="Cím 1"/>
          <p:cNvSpPr>
            <a:spLocks noGrp="1"/>
          </p:cNvSpPr>
          <p:nvPr>
            <p:ph type="ctrTitle"/>
          </p:nvPr>
        </p:nvSpPr>
        <p:spPr>
          <a:xfrm>
            <a:off x="1524000" y="2992117"/>
            <a:ext cx="9144000" cy="873766"/>
          </a:xfrm>
        </p:spPr>
        <p:txBody>
          <a:bodyPr>
            <a:normAutofit fontScale="90000"/>
          </a:bodyPr>
          <a:lstStyle/>
          <a:p>
            <a:pPr>
              <a:tabLst>
                <a:tab pos="2874963" algn="l"/>
              </a:tabLst>
            </a:pPr>
            <a:r>
              <a:rPr lang="hu-HU" b="1" dirty="0" smtClean="0">
                <a:solidFill>
                  <a:schemeClr val="bg1"/>
                </a:solidFill>
              </a:rPr>
              <a:t>OLDALKÉPEK TABLET (WEB)</a:t>
            </a:r>
            <a:endParaRPr lang="hu-HU" b="1" dirty="0">
              <a:solidFill>
                <a:schemeClr val="bg1"/>
              </a:solidFill>
            </a:endParaRPr>
          </a:p>
        </p:txBody>
      </p:sp>
      <p:sp>
        <p:nvSpPr>
          <p:cNvPr id="4" name="Téglalap 3"/>
          <p:cNvSpPr/>
          <p:nvPr/>
        </p:nvSpPr>
        <p:spPr>
          <a:xfrm>
            <a:off x="1" y="5971142"/>
            <a:ext cx="12192000" cy="8868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Tree>
    <p:extLst>
      <p:ext uri="{BB962C8B-B14F-4D97-AF65-F5344CB8AC3E}">
        <p14:creationId xmlns:p14="http://schemas.microsoft.com/office/powerpoint/2010/main" val="3821868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0"/>
            <a:ext cx="10972800" cy="6858000"/>
          </a:xfrm>
          <a:prstGeom prst="rect">
            <a:avLst/>
          </a:prstGeom>
        </p:spPr>
      </p:pic>
    </p:spTree>
    <p:extLst>
      <p:ext uri="{BB962C8B-B14F-4D97-AF65-F5344CB8AC3E}">
        <p14:creationId xmlns:p14="http://schemas.microsoft.com/office/powerpoint/2010/main" val="2838553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0"/>
            <a:ext cx="10972800" cy="6858000"/>
          </a:xfrm>
          <a:prstGeom prst="rect">
            <a:avLst/>
          </a:prstGeom>
        </p:spPr>
      </p:pic>
    </p:spTree>
    <p:extLst>
      <p:ext uri="{BB962C8B-B14F-4D97-AF65-F5344CB8AC3E}">
        <p14:creationId xmlns:p14="http://schemas.microsoft.com/office/powerpoint/2010/main" val="1666340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0"/>
            <a:ext cx="10972800" cy="6858000"/>
          </a:xfrm>
          <a:prstGeom prst="rect">
            <a:avLst/>
          </a:prstGeom>
        </p:spPr>
      </p:pic>
    </p:spTree>
    <p:extLst>
      <p:ext uri="{BB962C8B-B14F-4D97-AF65-F5344CB8AC3E}">
        <p14:creationId xmlns:p14="http://schemas.microsoft.com/office/powerpoint/2010/main" val="516241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0"/>
            <a:ext cx="10972800" cy="6858000"/>
          </a:xfrm>
          <a:prstGeom prst="rect">
            <a:avLst/>
          </a:prstGeom>
        </p:spPr>
      </p:pic>
    </p:spTree>
    <p:extLst>
      <p:ext uri="{BB962C8B-B14F-4D97-AF65-F5344CB8AC3E}">
        <p14:creationId xmlns:p14="http://schemas.microsoft.com/office/powerpoint/2010/main" val="1919377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0"/>
            <a:ext cx="10972800" cy="6858000"/>
          </a:xfrm>
          <a:prstGeom prst="rect">
            <a:avLst/>
          </a:prstGeom>
        </p:spPr>
      </p:pic>
    </p:spTree>
    <p:extLst>
      <p:ext uri="{BB962C8B-B14F-4D97-AF65-F5344CB8AC3E}">
        <p14:creationId xmlns:p14="http://schemas.microsoft.com/office/powerpoint/2010/main" val="3160633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0"/>
            <a:ext cx="10972800" cy="6858000"/>
          </a:xfrm>
          <a:prstGeom prst="rect">
            <a:avLst/>
          </a:prstGeom>
        </p:spPr>
      </p:pic>
    </p:spTree>
    <p:extLst>
      <p:ext uri="{BB962C8B-B14F-4D97-AF65-F5344CB8AC3E}">
        <p14:creationId xmlns:p14="http://schemas.microsoft.com/office/powerpoint/2010/main" val="2569649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0"/>
            <a:ext cx="10972800" cy="6858000"/>
          </a:xfrm>
          <a:prstGeom prst="rect">
            <a:avLst/>
          </a:prstGeom>
        </p:spPr>
      </p:pic>
    </p:spTree>
    <p:extLst>
      <p:ext uri="{BB962C8B-B14F-4D97-AF65-F5344CB8AC3E}">
        <p14:creationId xmlns:p14="http://schemas.microsoft.com/office/powerpoint/2010/main" val="4216213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0"/>
            <a:ext cx="10972800" cy="6858000"/>
          </a:xfrm>
          <a:prstGeom prst="rect">
            <a:avLst/>
          </a:prstGeom>
        </p:spPr>
      </p:pic>
    </p:spTree>
    <p:extLst>
      <p:ext uri="{BB962C8B-B14F-4D97-AF65-F5344CB8AC3E}">
        <p14:creationId xmlns:p14="http://schemas.microsoft.com/office/powerpoint/2010/main" val="3888895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SZÍNEK</a:t>
            </a:r>
            <a:endParaRPr lang="hu-HU" dirty="0"/>
          </a:p>
        </p:txBody>
      </p:sp>
      <p:sp>
        <p:nvSpPr>
          <p:cNvPr id="3" name="Tartalom helye 2"/>
          <p:cNvSpPr>
            <a:spLocks noGrp="1"/>
          </p:cNvSpPr>
          <p:nvPr>
            <p:ph sz="half" idx="1"/>
          </p:nvPr>
        </p:nvSpPr>
        <p:spPr/>
        <p:txBody>
          <a:bodyPr>
            <a:normAutofit/>
          </a:bodyPr>
          <a:lstStyle/>
          <a:p>
            <a:r>
              <a:rPr lang="hu-HU" sz="2400" dirty="0" smtClean="0"/>
              <a:t>Az alkalmazás megtervezése során a </a:t>
            </a:r>
            <a:r>
              <a:rPr lang="hu-HU" sz="2400" b="1" dirty="0" smtClean="0"/>
              <a:t>már meglévő rendszerek színei kerültek felhasználásra</a:t>
            </a:r>
            <a:r>
              <a:rPr lang="hu-HU" sz="2400" dirty="0" smtClean="0"/>
              <a:t>, hogy minél harmonikusabban illeszkedhessen a korábban elkészült és a felhasználók által már ismert applikációkhoz.</a:t>
            </a:r>
          </a:p>
          <a:p>
            <a:r>
              <a:rPr lang="hu-HU" sz="2400" dirty="0" smtClean="0"/>
              <a:t>A tervezés során 2 zöld, 2 piros, valamint több szürke árnyalat kapott szerepet.</a:t>
            </a:r>
            <a:endParaRPr lang="hu-HU" sz="2400" dirty="0"/>
          </a:p>
        </p:txBody>
      </p:sp>
      <p:grpSp>
        <p:nvGrpSpPr>
          <p:cNvPr id="7" name="Csoportba foglalás 6"/>
          <p:cNvGrpSpPr/>
          <p:nvPr/>
        </p:nvGrpSpPr>
        <p:grpSpPr>
          <a:xfrm>
            <a:off x="7244777" y="1109529"/>
            <a:ext cx="2974786" cy="479673"/>
            <a:chOff x="7359267" y="1825625"/>
            <a:chExt cx="3365743" cy="542713"/>
          </a:xfrm>
        </p:grpSpPr>
        <p:sp>
          <p:nvSpPr>
            <p:cNvPr id="5" name="Téglalap 4"/>
            <p:cNvSpPr/>
            <p:nvPr/>
          </p:nvSpPr>
          <p:spPr>
            <a:xfrm>
              <a:off x="7359267" y="1825625"/>
              <a:ext cx="551062" cy="542713"/>
            </a:xfrm>
            <a:prstGeom prst="rect">
              <a:avLst/>
            </a:prstGeom>
            <a:solidFill>
              <a:srgbClr val="08573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6" name="Szövegdoboz 5"/>
            <p:cNvSpPr txBox="1"/>
            <p:nvPr/>
          </p:nvSpPr>
          <p:spPr>
            <a:xfrm>
              <a:off x="7910329" y="1912315"/>
              <a:ext cx="2814681" cy="369333"/>
            </a:xfrm>
            <a:prstGeom prst="rect">
              <a:avLst/>
            </a:prstGeom>
            <a:noFill/>
          </p:spPr>
          <p:txBody>
            <a:bodyPr wrap="none" rtlCol="0">
              <a:spAutoFit/>
            </a:bodyPr>
            <a:lstStyle/>
            <a:p>
              <a:r>
                <a:rPr lang="hu-HU" dirty="0" smtClean="0"/>
                <a:t>RGB: 8,87,52, HEX: #085734</a:t>
              </a:r>
            </a:p>
          </p:txBody>
        </p:sp>
      </p:grpSp>
      <p:grpSp>
        <p:nvGrpSpPr>
          <p:cNvPr id="8" name="Csoportba foglalás 7"/>
          <p:cNvGrpSpPr/>
          <p:nvPr/>
        </p:nvGrpSpPr>
        <p:grpSpPr>
          <a:xfrm>
            <a:off x="7244778" y="1731412"/>
            <a:ext cx="3334653" cy="479672"/>
            <a:chOff x="7359267" y="1825626"/>
            <a:chExt cx="3772905" cy="542712"/>
          </a:xfrm>
        </p:grpSpPr>
        <p:sp>
          <p:nvSpPr>
            <p:cNvPr id="9" name="Téglalap 8"/>
            <p:cNvSpPr/>
            <p:nvPr/>
          </p:nvSpPr>
          <p:spPr>
            <a:xfrm>
              <a:off x="7359267" y="1825626"/>
              <a:ext cx="551061" cy="542712"/>
            </a:xfrm>
            <a:prstGeom prst="rect">
              <a:avLst/>
            </a:prstGeom>
            <a:solidFill>
              <a:srgbClr val="C8F4D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0" name="Szövegdoboz 9"/>
            <p:cNvSpPr txBox="1"/>
            <p:nvPr/>
          </p:nvSpPr>
          <p:spPr>
            <a:xfrm>
              <a:off x="7910328" y="1912316"/>
              <a:ext cx="3221844" cy="369331"/>
            </a:xfrm>
            <a:prstGeom prst="rect">
              <a:avLst/>
            </a:prstGeom>
            <a:noFill/>
          </p:spPr>
          <p:txBody>
            <a:bodyPr wrap="none" rtlCol="0">
              <a:spAutoFit/>
            </a:bodyPr>
            <a:lstStyle/>
            <a:p>
              <a:r>
                <a:rPr lang="hu-HU" dirty="0" smtClean="0"/>
                <a:t>RGB: 200,244,209, HEX: #c8f4d1</a:t>
              </a:r>
            </a:p>
          </p:txBody>
        </p:sp>
      </p:grpSp>
      <p:grpSp>
        <p:nvGrpSpPr>
          <p:cNvPr id="11" name="Csoportba foglalás 10"/>
          <p:cNvGrpSpPr/>
          <p:nvPr/>
        </p:nvGrpSpPr>
        <p:grpSpPr>
          <a:xfrm>
            <a:off x="7244777" y="2353294"/>
            <a:ext cx="3127574" cy="479673"/>
            <a:chOff x="7359267" y="1825625"/>
            <a:chExt cx="3538611" cy="542713"/>
          </a:xfrm>
        </p:grpSpPr>
        <p:sp>
          <p:nvSpPr>
            <p:cNvPr id="12" name="Téglalap 11"/>
            <p:cNvSpPr/>
            <p:nvPr/>
          </p:nvSpPr>
          <p:spPr>
            <a:xfrm>
              <a:off x="7359267" y="1825625"/>
              <a:ext cx="551062" cy="542713"/>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3" name="Szövegdoboz 12"/>
            <p:cNvSpPr txBox="1"/>
            <p:nvPr/>
          </p:nvSpPr>
          <p:spPr>
            <a:xfrm>
              <a:off x="7910329" y="1912313"/>
              <a:ext cx="2987549" cy="369333"/>
            </a:xfrm>
            <a:prstGeom prst="rect">
              <a:avLst/>
            </a:prstGeom>
            <a:noFill/>
          </p:spPr>
          <p:txBody>
            <a:bodyPr wrap="none" rtlCol="0">
              <a:spAutoFit/>
            </a:bodyPr>
            <a:lstStyle/>
            <a:p>
              <a:r>
                <a:rPr lang="hu-HU" dirty="0" smtClean="0"/>
                <a:t>RGB: 252,13,27, HEX: #fc0d1b</a:t>
              </a:r>
            </a:p>
          </p:txBody>
        </p:sp>
      </p:grpSp>
      <p:grpSp>
        <p:nvGrpSpPr>
          <p:cNvPr id="14" name="Csoportba foglalás 13"/>
          <p:cNvGrpSpPr/>
          <p:nvPr/>
        </p:nvGrpSpPr>
        <p:grpSpPr>
          <a:xfrm>
            <a:off x="7244777" y="2975177"/>
            <a:ext cx="3078213" cy="479673"/>
            <a:chOff x="7359267" y="1825625"/>
            <a:chExt cx="3482762" cy="542713"/>
          </a:xfrm>
        </p:grpSpPr>
        <p:sp>
          <p:nvSpPr>
            <p:cNvPr id="15" name="Téglalap 14"/>
            <p:cNvSpPr/>
            <p:nvPr/>
          </p:nvSpPr>
          <p:spPr>
            <a:xfrm>
              <a:off x="7359267" y="1825625"/>
              <a:ext cx="551062" cy="542713"/>
            </a:xfrm>
            <a:prstGeom prst="rect">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6" name="Szövegdoboz 15"/>
            <p:cNvSpPr txBox="1"/>
            <p:nvPr/>
          </p:nvSpPr>
          <p:spPr>
            <a:xfrm>
              <a:off x="7910329" y="1902711"/>
              <a:ext cx="2931700" cy="369333"/>
            </a:xfrm>
            <a:prstGeom prst="rect">
              <a:avLst/>
            </a:prstGeom>
            <a:noFill/>
          </p:spPr>
          <p:txBody>
            <a:bodyPr wrap="none" rtlCol="0">
              <a:spAutoFit/>
            </a:bodyPr>
            <a:lstStyle/>
            <a:p>
              <a:r>
                <a:rPr lang="hu-HU" dirty="0" smtClean="0"/>
                <a:t>RGB: 51,</a:t>
              </a:r>
              <a:r>
                <a:rPr lang="hu-HU" dirty="0" err="1" smtClean="0"/>
                <a:t>51</a:t>
              </a:r>
              <a:r>
                <a:rPr lang="hu-HU" dirty="0" smtClean="0"/>
                <a:t>,</a:t>
              </a:r>
              <a:r>
                <a:rPr lang="hu-HU" dirty="0" err="1" smtClean="0"/>
                <a:t>51</a:t>
              </a:r>
              <a:r>
                <a:rPr lang="hu-HU" dirty="0" smtClean="0"/>
                <a:t>, HEX: #333333</a:t>
              </a:r>
            </a:p>
          </p:txBody>
        </p:sp>
      </p:grpSp>
      <p:grpSp>
        <p:nvGrpSpPr>
          <p:cNvPr id="17" name="Csoportba foglalás 16"/>
          <p:cNvGrpSpPr/>
          <p:nvPr/>
        </p:nvGrpSpPr>
        <p:grpSpPr>
          <a:xfrm>
            <a:off x="7244777" y="3597060"/>
            <a:ext cx="3388493" cy="479673"/>
            <a:chOff x="7359267" y="1825625"/>
            <a:chExt cx="3833820" cy="542713"/>
          </a:xfrm>
        </p:grpSpPr>
        <p:sp>
          <p:nvSpPr>
            <p:cNvPr id="18" name="Téglalap 17"/>
            <p:cNvSpPr/>
            <p:nvPr/>
          </p:nvSpPr>
          <p:spPr>
            <a:xfrm>
              <a:off x="7359267" y="1825625"/>
              <a:ext cx="551062" cy="542713"/>
            </a:xfrm>
            <a:prstGeom prst="rect">
              <a:avLst/>
            </a:prstGeom>
            <a:solidFill>
              <a:srgbClr val="9999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9" name="Szövegdoboz 18"/>
            <p:cNvSpPr txBox="1"/>
            <p:nvPr/>
          </p:nvSpPr>
          <p:spPr>
            <a:xfrm>
              <a:off x="7910329" y="1912315"/>
              <a:ext cx="3282758" cy="369333"/>
            </a:xfrm>
            <a:prstGeom prst="rect">
              <a:avLst/>
            </a:prstGeom>
            <a:noFill/>
          </p:spPr>
          <p:txBody>
            <a:bodyPr wrap="none" rtlCol="0">
              <a:spAutoFit/>
            </a:bodyPr>
            <a:lstStyle/>
            <a:p>
              <a:r>
                <a:rPr lang="hu-HU" dirty="0" smtClean="0"/>
                <a:t>RGB: 153,</a:t>
              </a:r>
              <a:r>
                <a:rPr lang="hu-HU" dirty="0" err="1" smtClean="0"/>
                <a:t>153</a:t>
              </a:r>
              <a:r>
                <a:rPr lang="hu-HU" dirty="0" smtClean="0"/>
                <a:t>,</a:t>
              </a:r>
              <a:r>
                <a:rPr lang="hu-HU" dirty="0" err="1" smtClean="0"/>
                <a:t>153</a:t>
              </a:r>
              <a:r>
                <a:rPr lang="hu-HU" dirty="0" smtClean="0"/>
                <a:t>, HEX: #999999</a:t>
              </a:r>
            </a:p>
          </p:txBody>
        </p:sp>
      </p:grpSp>
      <p:grpSp>
        <p:nvGrpSpPr>
          <p:cNvPr id="23" name="Csoportba foglalás 22"/>
          <p:cNvGrpSpPr/>
          <p:nvPr/>
        </p:nvGrpSpPr>
        <p:grpSpPr>
          <a:xfrm>
            <a:off x="7244777" y="4218941"/>
            <a:ext cx="3286483" cy="479673"/>
            <a:chOff x="7359267" y="1825625"/>
            <a:chExt cx="3718404" cy="542713"/>
          </a:xfrm>
        </p:grpSpPr>
        <p:sp>
          <p:nvSpPr>
            <p:cNvPr id="24" name="Téglalap 23"/>
            <p:cNvSpPr/>
            <p:nvPr/>
          </p:nvSpPr>
          <p:spPr>
            <a:xfrm>
              <a:off x="7359267" y="1825625"/>
              <a:ext cx="551062" cy="542713"/>
            </a:xfrm>
            <a:prstGeom prst="rect">
              <a:avLst/>
            </a:prstGeom>
            <a:solidFill>
              <a:srgbClr val="CCCC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5" name="Szövegdoboz 24"/>
            <p:cNvSpPr txBox="1"/>
            <p:nvPr/>
          </p:nvSpPr>
          <p:spPr>
            <a:xfrm>
              <a:off x="7910329" y="1912315"/>
              <a:ext cx="3167342" cy="369333"/>
            </a:xfrm>
            <a:prstGeom prst="rect">
              <a:avLst/>
            </a:prstGeom>
            <a:noFill/>
          </p:spPr>
          <p:txBody>
            <a:bodyPr wrap="none" rtlCol="0">
              <a:spAutoFit/>
            </a:bodyPr>
            <a:lstStyle/>
            <a:p>
              <a:r>
                <a:rPr lang="hu-HU" dirty="0" smtClean="0"/>
                <a:t>RGB: 204,</a:t>
              </a:r>
              <a:r>
                <a:rPr lang="hu-HU" dirty="0" err="1" smtClean="0"/>
                <a:t>204</a:t>
              </a:r>
              <a:r>
                <a:rPr lang="hu-HU" dirty="0" smtClean="0"/>
                <a:t>,</a:t>
              </a:r>
              <a:r>
                <a:rPr lang="hu-HU" dirty="0" err="1" smtClean="0"/>
                <a:t>204</a:t>
              </a:r>
              <a:r>
                <a:rPr lang="hu-HU" dirty="0" smtClean="0"/>
                <a:t>, HEX: #</a:t>
              </a:r>
              <a:r>
                <a:rPr lang="hu-HU" dirty="0" err="1" smtClean="0"/>
                <a:t>cccccc</a:t>
              </a:r>
              <a:endParaRPr lang="hu-HU" dirty="0" smtClean="0"/>
            </a:p>
          </p:txBody>
        </p:sp>
      </p:grpSp>
      <p:grpSp>
        <p:nvGrpSpPr>
          <p:cNvPr id="22" name="Csoportba foglalás 21"/>
          <p:cNvGrpSpPr/>
          <p:nvPr/>
        </p:nvGrpSpPr>
        <p:grpSpPr>
          <a:xfrm>
            <a:off x="7244777" y="4838981"/>
            <a:ext cx="3300130" cy="479673"/>
            <a:chOff x="7359267" y="1825625"/>
            <a:chExt cx="3733844" cy="542713"/>
          </a:xfrm>
        </p:grpSpPr>
        <p:sp>
          <p:nvSpPr>
            <p:cNvPr id="26" name="Téglalap 25"/>
            <p:cNvSpPr/>
            <p:nvPr/>
          </p:nvSpPr>
          <p:spPr>
            <a:xfrm>
              <a:off x="7359267" y="1825625"/>
              <a:ext cx="551062" cy="542713"/>
            </a:xfrm>
            <a:prstGeom prst="rect">
              <a:avLst/>
            </a:prstGeom>
            <a:solidFill>
              <a:srgbClr val="BA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7" name="Szövegdoboz 26"/>
            <p:cNvSpPr txBox="1"/>
            <p:nvPr/>
          </p:nvSpPr>
          <p:spPr>
            <a:xfrm>
              <a:off x="7910329" y="1912315"/>
              <a:ext cx="3182782" cy="417871"/>
            </a:xfrm>
            <a:prstGeom prst="rect">
              <a:avLst/>
            </a:prstGeom>
            <a:noFill/>
          </p:spPr>
          <p:txBody>
            <a:bodyPr wrap="none" rtlCol="0">
              <a:spAutoFit/>
            </a:bodyPr>
            <a:lstStyle/>
            <a:p>
              <a:r>
                <a:rPr lang="hu-HU" dirty="0" smtClean="0"/>
                <a:t>RGB: 186,0,</a:t>
              </a:r>
              <a:r>
                <a:rPr lang="hu-HU" dirty="0" err="1" smtClean="0"/>
                <a:t>0</a:t>
              </a:r>
              <a:r>
                <a:rPr lang="hu-HU" dirty="0" smtClean="0"/>
                <a:t>, HEX: #ba0000</a:t>
              </a:r>
            </a:p>
          </p:txBody>
        </p:sp>
      </p:grpSp>
      <p:grpSp>
        <p:nvGrpSpPr>
          <p:cNvPr id="28" name="Csoportba foglalás 27"/>
          <p:cNvGrpSpPr/>
          <p:nvPr/>
        </p:nvGrpSpPr>
        <p:grpSpPr>
          <a:xfrm>
            <a:off x="7244778" y="5460862"/>
            <a:ext cx="3598738" cy="479673"/>
            <a:chOff x="7359267" y="1825625"/>
            <a:chExt cx="4071696" cy="542713"/>
          </a:xfrm>
        </p:grpSpPr>
        <p:sp>
          <p:nvSpPr>
            <p:cNvPr id="29" name="Téglalap 28"/>
            <p:cNvSpPr/>
            <p:nvPr/>
          </p:nvSpPr>
          <p:spPr>
            <a:xfrm>
              <a:off x="7359267" y="1825625"/>
              <a:ext cx="551062" cy="542713"/>
            </a:xfrm>
            <a:prstGeom prst="rect">
              <a:avLst/>
            </a:prstGeom>
            <a:solidFill>
              <a:srgbClr val="5A6FD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30" name="Szövegdoboz 29"/>
            <p:cNvSpPr txBox="1"/>
            <p:nvPr/>
          </p:nvSpPr>
          <p:spPr>
            <a:xfrm>
              <a:off x="7910329" y="1912315"/>
              <a:ext cx="3520634" cy="417871"/>
            </a:xfrm>
            <a:prstGeom prst="rect">
              <a:avLst/>
            </a:prstGeom>
            <a:noFill/>
          </p:spPr>
          <p:txBody>
            <a:bodyPr wrap="none" rtlCol="0">
              <a:spAutoFit/>
            </a:bodyPr>
            <a:lstStyle/>
            <a:p>
              <a:r>
                <a:rPr lang="hu-HU" dirty="0" smtClean="0"/>
                <a:t>RGB: 90,111,211, HEX: #5a6fd3</a:t>
              </a:r>
            </a:p>
          </p:txBody>
        </p:sp>
      </p:grpSp>
    </p:spTree>
    <p:extLst>
      <p:ext uri="{BB962C8B-B14F-4D97-AF65-F5344CB8AC3E}">
        <p14:creationId xmlns:p14="http://schemas.microsoft.com/office/powerpoint/2010/main" val="3034544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0"/>
            <a:ext cx="10972800" cy="6858000"/>
          </a:xfrm>
          <a:prstGeom prst="rect">
            <a:avLst/>
          </a:prstGeom>
        </p:spPr>
      </p:pic>
    </p:spTree>
    <p:extLst>
      <p:ext uri="{BB962C8B-B14F-4D97-AF65-F5344CB8AC3E}">
        <p14:creationId xmlns:p14="http://schemas.microsoft.com/office/powerpoint/2010/main" val="486777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0"/>
            <a:ext cx="10972800" cy="6858000"/>
          </a:xfrm>
          <a:prstGeom prst="rect">
            <a:avLst/>
          </a:prstGeom>
        </p:spPr>
      </p:pic>
    </p:spTree>
    <p:extLst>
      <p:ext uri="{BB962C8B-B14F-4D97-AF65-F5344CB8AC3E}">
        <p14:creationId xmlns:p14="http://schemas.microsoft.com/office/powerpoint/2010/main" val="2210779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0"/>
            <a:ext cx="10972800" cy="6858000"/>
          </a:xfrm>
          <a:prstGeom prst="rect">
            <a:avLst/>
          </a:prstGeom>
        </p:spPr>
      </p:pic>
    </p:spTree>
    <p:extLst>
      <p:ext uri="{BB962C8B-B14F-4D97-AF65-F5344CB8AC3E}">
        <p14:creationId xmlns:p14="http://schemas.microsoft.com/office/powerpoint/2010/main" val="3783601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0"/>
            <a:ext cx="10972800" cy="6858000"/>
          </a:xfrm>
          <a:prstGeom prst="rect">
            <a:avLst/>
          </a:prstGeom>
        </p:spPr>
      </p:pic>
    </p:spTree>
    <p:extLst>
      <p:ext uri="{BB962C8B-B14F-4D97-AF65-F5344CB8AC3E}">
        <p14:creationId xmlns:p14="http://schemas.microsoft.com/office/powerpoint/2010/main" val="2611086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églalap 4"/>
          <p:cNvSpPr/>
          <p:nvPr/>
        </p:nvSpPr>
        <p:spPr>
          <a:xfrm>
            <a:off x="0" y="0"/>
            <a:ext cx="12192000" cy="6858000"/>
          </a:xfrm>
          <a:prstGeom prst="rect">
            <a:avLst/>
          </a:prstGeom>
          <a:solidFill>
            <a:srgbClr val="085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 name="Cím 1"/>
          <p:cNvSpPr>
            <a:spLocks noGrp="1"/>
          </p:cNvSpPr>
          <p:nvPr>
            <p:ph type="title"/>
          </p:nvPr>
        </p:nvSpPr>
        <p:spPr/>
        <p:txBody>
          <a:bodyPr/>
          <a:lstStyle/>
          <a:p>
            <a:r>
              <a:rPr lang="hu-HU" b="1" dirty="0">
                <a:solidFill>
                  <a:schemeClr val="bg1"/>
                </a:solidFill>
              </a:rPr>
              <a:t>3</a:t>
            </a:r>
            <a:r>
              <a:rPr lang="hu-HU" b="1" dirty="0" smtClean="0">
                <a:solidFill>
                  <a:schemeClr val="bg1"/>
                </a:solidFill>
              </a:rPr>
              <a:t>. ANDROID ALKALMAZÁS</a:t>
            </a:r>
            <a:endParaRPr lang="hu-HU" b="1" dirty="0">
              <a:solidFill>
                <a:schemeClr val="bg1"/>
              </a:solidFill>
            </a:endParaRPr>
          </a:p>
        </p:txBody>
      </p:sp>
      <p:sp>
        <p:nvSpPr>
          <p:cNvPr id="3" name="Szöveg helye 2"/>
          <p:cNvSpPr>
            <a:spLocks noGrp="1"/>
          </p:cNvSpPr>
          <p:nvPr>
            <p:ph type="body" idx="1"/>
          </p:nvPr>
        </p:nvSpPr>
        <p:spPr/>
        <p:txBody>
          <a:bodyPr/>
          <a:lstStyle/>
          <a:p>
            <a:r>
              <a:rPr lang="hu-HU" dirty="0" smtClean="0">
                <a:solidFill>
                  <a:schemeClr val="bg1"/>
                </a:solidFill>
              </a:rPr>
              <a:t>Az Android alkalmazás egy táblagépre készülő, natív applikáció</a:t>
            </a:r>
            <a:endParaRPr lang="hu-HU" dirty="0">
              <a:solidFill>
                <a:schemeClr val="bg1"/>
              </a:solidFill>
            </a:endParaRPr>
          </a:p>
        </p:txBody>
      </p:sp>
      <p:sp>
        <p:nvSpPr>
          <p:cNvPr id="6" name="Téglalap 5"/>
          <p:cNvSpPr/>
          <p:nvPr/>
        </p:nvSpPr>
        <p:spPr>
          <a:xfrm>
            <a:off x="1" y="5971142"/>
            <a:ext cx="12192000" cy="8868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Tree>
    <p:extLst>
      <p:ext uri="{BB962C8B-B14F-4D97-AF65-F5344CB8AC3E}">
        <p14:creationId xmlns:p14="http://schemas.microsoft.com/office/powerpoint/2010/main" val="3710882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AZ ANDROID ALKALMAZÁS</a:t>
            </a:r>
            <a:endParaRPr lang="hu-HU" dirty="0"/>
          </a:p>
        </p:txBody>
      </p:sp>
      <p:sp>
        <p:nvSpPr>
          <p:cNvPr id="3" name="Tartalom helye 2"/>
          <p:cNvSpPr>
            <a:spLocks noGrp="1"/>
          </p:cNvSpPr>
          <p:nvPr>
            <p:ph idx="1"/>
          </p:nvPr>
        </p:nvSpPr>
        <p:spPr>
          <a:xfrm>
            <a:off x="838200" y="1690687"/>
            <a:ext cx="10515600" cy="4220715"/>
          </a:xfrm>
        </p:spPr>
        <p:txBody>
          <a:bodyPr>
            <a:normAutofit fontScale="70000" lnSpcReduction="20000"/>
          </a:bodyPr>
          <a:lstStyle/>
          <a:p>
            <a:pPr>
              <a:lnSpc>
                <a:spcPct val="110000"/>
              </a:lnSpc>
            </a:pPr>
            <a:r>
              <a:rPr lang="hu-HU" sz="3000" dirty="0"/>
              <a:t>Az Android alkalmazás célja, hogy táblagépen, kényelmesen használható, natív kódolású, optimalizált megjelenéssel tegye elérhetővé a tartalmakat a felhasználók számára. </a:t>
            </a:r>
          </a:p>
          <a:p>
            <a:pPr>
              <a:lnSpc>
                <a:spcPct val="110000"/>
              </a:lnSpc>
            </a:pPr>
            <a:r>
              <a:rPr lang="hu-HU" sz="3000" dirty="0"/>
              <a:t>A natív alkalmazás előnye, hogy kihasználja az azt futtató eszköz sajátosságait, így adva magasabb szintű felhasználói élményt.</a:t>
            </a:r>
          </a:p>
          <a:p>
            <a:pPr>
              <a:lnSpc>
                <a:spcPct val="110000"/>
              </a:lnSpc>
            </a:pPr>
            <a:r>
              <a:rPr lang="hu-HU" sz="3000" dirty="0"/>
              <a:t>A tervezett felhasználás alapján a felbontás szélessége 1280 képpont.</a:t>
            </a:r>
          </a:p>
          <a:p>
            <a:pPr>
              <a:lnSpc>
                <a:spcPct val="110000"/>
              </a:lnSpc>
            </a:pPr>
            <a:r>
              <a:rPr lang="hu-HU" sz="3000" dirty="0"/>
              <a:t>Az Android alkalmazás elforgatható mind tájkép, mind portré nézetbe, a felület pedig alkalmazkodik ezekhez.</a:t>
            </a:r>
          </a:p>
          <a:p>
            <a:pPr>
              <a:lnSpc>
                <a:spcPct val="110000"/>
              </a:lnSpc>
            </a:pPr>
            <a:r>
              <a:rPr lang="hu-HU" sz="3000" dirty="0"/>
              <a:t>Az Android alkalmazás </a:t>
            </a:r>
            <a:r>
              <a:rPr lang="hu-HU" sz="3000" dirty="0" smtClean="0"/>
              <a:t>a </a:t>
            </a:r>
            <a:r>
              <a:rPr lang="hu-HU" sz="3000" dirty="0"/>
              <a:t>fejléc és a navigáció szempontjából </a:t>
            </a:r>
            <a:r>
              <a:rPr lang="hu-HU" sz="3000" dirty="0" smtClean="0"/>
              <a:t>eltér </a:t>
            </a:r>
            <a:r>
              <a:rPr lang="hu-HU" sz="3000" dirty="0"/>
              <a:t>grafikailag a </a:t>
            </a:r>
            <a:r>
              <a:rPr lang="hu-HU" sz="3000" dirty="0" smtClean="0"/>
              <a:t>webes táblagépen felhasznált stíluslapú </a:t>
            </a:r>
            <a:r>
              <a:rPr lang="hu-HU" sz="3000" dirty="0"/>
              <a:t>alkalmazástól. </a:t>
            </a:r>
            <a:endParaRPr lang="hu-HU" sz="3000" dirty="0" smtClean="0"/>
          </a:p>
          <a:p>
            <a:pPr>
              <a:lnSpc>
                <a:spcPct val="110000"/>
              </a:lnSpc>
            </a:pPr>
            <a:r>
              <a:rPr lang="hu-HU" sz="3000" dirty="0" smtClean="0"/>
              <a:t>A </a:t>
            </a:r>
            <a:r>
              <a:rPr lang="hu-HU" sz="3000" dirty="0"/>
              <a:t>belső elemek arányai és mérete majdnem mindenben megegyeznek a </a:t>
            </a:r>
            <a:r>
              <a:rPr lang="hu-HU" sz="3000" dirty="0" smtClean="0"/>
              <a:t>táblagépes webes </a:t>
            </a:r>
            <a:r>
              <a:rPr lang="hu-HU" sz="3000" dirty="0"/>
              <a:t>magasságokkal</a:t>
            </a:r>
            <a:r>
              <a:rPr lang="hu-HU" sz="3000" dirty="0" smtClean="0"/>
              <a:t>.</a:t>
            </a:r>
            <a:r>
              <a:rPr lang="hu-HU" dirty="0"/>
              <a:t> </a:t>
            </a:r>
            <a:r>
              <a:rPr lang="hu-HU" dirty="0" smtClean="0"/>
              <a:t>A szélesség itt nem fix 1024 képpont, hanem 1280 képpont, azaz a táblagép fektetett arányának 100%-os szélessége.</a:t>
            </a:r>
            <a:endParaRPr lang="hu-HU" sz="3000" dirty="0"/>
          </a:p>
        </p:txBody>
      </p:sp>
    </p:spTree>
    <p:extLst>
      <p:ext uri="{BB962C8B-B14F-4D97-AF65-F5344CB8AC3E}">
        <p14:creationId xmlns:p14="http://schemas.microsoft.com/office/powerpoint/2010/main" val="4016578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KÜLÖNBSÉGEK</a:t>
            </a:r>
            <a:endParaRPr lang="hu-HU" dirty="0"/>
          </a:p>
        </p:txBody>
      </p:sp>
      <p:sp>
        <p:nvSpPr>
          <p:cNvPr id="3" name="Tartalom helye 2"/>
          <p:cNvSpPr>
            <a:spLocks noGrp="1"/>
          </p:cNvSpPr>
          <p:nvPr>
            <p:ph sz="half" idx="1"/>
          </p:nvPr>
        </p:nvSpPr>
        <p:spPr/>
        <p:txBody>
          <a:bodyPr>
            <a:normAutofit fontScale="92500" lnSpcReduction="20000"/>
          </a:bodyPr>
          <a:lstStyle/>
          <a:p>
            <a:pPr>
              <a:lnSpc>
                <a:spcPct val="120000"/>
              </a:lnSpc>
            </a:pPr>
            <a:r>
              <a:rPr lang="hu-HU" sz="2000" dirty="0" smtClean="0"/>
              <a:t>A webes táblagép (1) és az Android alkalmazás (2) nézeteket összehasonlítva láthatjuk a főbb különbségeket.</a:t>
            </a:r>
          </a:p>
          <a:p>
            <a:pPr>
              <a:lnSpc>
                <a:spcPct val="120000"/>
              </a:lnSpc>
            </a:pPr>
            <a:r>
              <a:rPr lang="hu-HU" sz="2000" dirty="0" smtClean="0"/>
              <a:t>A szövegméretek, az oszlopok magassága és az interakciós elemek (fülek, gombok, beviteli elemek) egyaránt az érintőképernyős használhatóság irányelvei alapján lettek megtervezve, ezek megegyeznek.</a:t>
            </a:r>
          </a:p>
          <a:p>
            <a:pPr>
              <a:lnSpc>
                <a:spcPct val="120000"/>
              </a:lnSpc>
            </a:pPr>
            <a:r>
              <a:rPr lang="hu-HU" sz="2000" dirty="0" smtClean="0"/>
              <a:t>A szélességek különböznek, mivel az Android alkalmazásnál a megjelenítő felület szélességének 100%-át kihasználjuk. A magasságok a gomb és ikon méretek </a:t>
            </a:r>
            <a:r>
              <a:rPr lang="hu-HU" sz="2000" dirty="0" err="1" smtClean="0"/>
              <a:t>megegyezneki</a:t>
            </a:r>
            <a:r>
              <a:rPr lang="hu-HU" sz="2000" dirty="0" smtClean="0"/>
              <a:t>. </a:t>
            </a:r>
            <a:endParaRPr lang="hu-HU" sz="2000" dirty="0"/>
          </a:p>
        </p:txBody>
      </p:sp>
      <p:pic>
        <p:nvPicPr>
          <p:cNvPr id="6" name="Tartalom helye 5"/>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339988" y="780398"/>
            <a:ext cx="3528011" cy="2205007"/>
          </a:xfrm>
        </p:spPr>
      </p:pic>
      <p:pic>
        <p:nvPicPr>
          <p:cNvPr id="13" name="Tartalom hely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9988" y="3585219"/>
            <a:ext cx="3528011" cy="2205006"/>
          </a:xfrm>
          <a:prstGeom prst="rect">
            <a:avLst/>
          </a:prstGeom>
        </p:spPr>
      </p:pic>
      <p:cxnSp>
        <p:nvCxnSpPr>
          <p:cNvPr id="7" name="Egyenes összekötő nyíllal 6"/>
          <p:cNvCxnSpPr/>
          <p:nvPr/>
        </p:nvCxnSpPr>
        <p:spPr>
          <a:xfrm flipH="1">
            <a:off x="10947589" y="1825624"/>
            <a:ext cx="459269" cy="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Ellipszis 7"/>
          <p:cNvSpPr/>
          <p:nvPr/>
        </p:nvSpPr>
        <p:spPr>
          <a:xfrm>
            <a:off x="11217018" y="1635784"/>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cxnSp>
        <p:nvCxnSpPr>
          <p:cNvPr id="9" name="Egyenes összekötő nyíllal 8"/>
          <p:cNvCxnSpPr/>
          <p:nvPr/>
        </p:nvCxnSpPr>
        <p:spPr>
          <a:xfrm flipH="1">
            <a:off x="10947589" y="4742489"/>
            <a:ext cx="459269" cy="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Ellipszis 9"/>
          <p:cNvSpPr/>
          <p:nvPr/>
        </p:nvSpPr>
        <p:spPr>
          <a:xfrm>
            <a:off x="11217018" y="4552649"/>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2</a:t>
            </a:r>
          </a:p>
        </p:txBody>
      </p:sp>
    </p:spTree>
    <p:extLst>
      <p:ext uri="{BB962C8B-B14F-4D97-AF65-F5344CB8AC3E}">
        <p14:creationId xmlns:p14="http://schemas.microsoft.com/office/powerpoint/2010/main" val="2743417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FEJLÉC, LÁBLÉC</a:t>
            </a:r>
            <a:endParaRPr lang="hu-HU" dirty="0"/>
          </a:p>
        </p:txBody>
      </p:sp>
      <p:sp>
        <p:nvSpPr>
          <p:cNvPr id="3" name="Tartalom helye 2"/>
          <p:cNvSpPr>
            <a:spLocks noGrp="1"/>
          </p:cNvSpPr>
          <p:nvPr>
            <p:ph sz="half" idx="1"/>
          </p:nvPr>
        </p:nvSpPr>
        <p:spPr/>
        <p:txBody>
          <a:bodyPr>
            <a:normAutofit lnSpcReduction="10000"/>
          </a:bodyPr>
          <a:lstStyle/>
          <a:p>
            <a:pPr>
              <a:lnSpc>
                <a:spcPct val="120000"/>
              </a:lnSpc>
            </a:pPr>
            <a:r>
              <a:rPr lang="hu-HU" sz="2000" dirty="0" smtClean="0"/>
              <a:t>A fejléc (1) magassága 56 képpont. Ez az Android alkalmazás általános fejlécmérete.</a:t>
            </a:r>
          </a:p>
          <a:p>
            <a:pPr>
              <a:lnSpc>
                <a:spcPct val="120000"/>
              </a:lnSpc>
            </a:pPr>
            <a:r>
              <a:rPr lang="hu-HU" sz="2000" dirty="0"/>
              <a:t>Baloldalt a menü előhívó ikon található </a:t>
            </a:r>
            <a:r>
              <a:rPr lang="hu-HU" sz="2000" dirty="0" smtClean="0"/>
              <a:t>(2).</a:t>
            </a:r>
            <a:endParaRPr lang="hu-HU" sz="2000" dirty="0"/>
          </a:p>
          <a:p>
            <a:pPr>
              <a:lnSpc>
                <a:spcPct val="120000"/>
              </a:lnSpc>
            </a:pPr>
            <a:r>
              <a:rPr lang="hu-HU" sz="2000" dirty="0" smtClean="0"/>
              <a:t>A menü előhívó ikon mellett található az a rendszer megnevezése, valamint a verziószáma (3).</a:t>
            </a:r>
          </a:p>
          <a:p>
            <a:pPr>
              <a:lnSpc>
                <a:spcPct val="120000"/>
              </a:lnSpc>
            </a:pPr>
            <a:r>
              <a:rPr lang="hu-HU" sz="2000" dirty="0" smtClean="0"/>
              <a:t>Alul </a:t>
            </a:r>
            <a:r>
              <a:rPr lang="hu-HU" sz="2000" dirty="0"/>
              <a:t>a natív </a:t>
            </a:r>
            <a:r>
              <a:rPr lang="hu-HU" sz="2000" dirty="0" err="1"/>
              <a:t>Android</a:t>
            </a:r>
            <a:r>
              <a:rPr lang="hu-HU" sz="2000" dirty="0"/>
              <a:t> alkalmazás beépített sora foglal helyet (4</a:t>
            </a:r>
            <a:r>
              <a:rPr lang="hu-HU" sz="2000" dirty="0" smtClean="0"/>
              <a:t>).</a:t>
            </a:r>
          </a:p>
          <a:p>
            <a:pPr>
              <a:lnSpc>
                <a:spcPct val="120000"/>
              </a:lnSpc>
            </a:pPr>
            <a:r>
              <a:rPr lang="hu-HU" sz="2000" dirty="0" smtClean="0"/>
              <a:t>A natív </a:t>
            </a:r>
            <a:r>
              <a:rPr lang="hu-HU" sz="2000" dirty="0" err="1" smtClean="0"/>
              <a:t>Android</a:t>
            </a:r>
            <a:r>
              <a:rPr lang="hu-HU" sz="2000" dirty="0" smtClean="0"/>
              <a:t> alkalmazás beépített sora felett található a fixen megjelenő, funkció gombokat tartalmazó sor (5).</a:t>
            </a:r>
          </a:p>
          <a:p>
            <a:pPr>
              <a:lnSpc>
                <a:spcPct val="120000"/>
              </a:lnSpc>
            </a:pPr>
            <a:endParaRPr lang="hu-HU" sz="2000" dirty="0"/>
          </a:p>
        </p:txBody>
      </p:sp>
      <p:pic>
        <p:nvPicPr>
          <p:cNvPr id="6" name="Tartalom helye 5"/>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172200" y="2382043"/>
            <a:ext cx="5181600" cy="3238500"/>
          </a:xfrm>
        </p:spPr>
      </p:pic>
      <p:cxnSp>
        <p:nvCxnSpPr>
          <p:cNvPr id="10" name="Egyenes összekötő nyíllal 9"/>
          <p:cNvCxnSpPr/>
          <p:nvPr/>
        </p:nvCxnSpPr>
        <p:spPr>
          <a:xfrm flipH="1">
            <a:off x="6316364" y="1939584"/>
            <a:ext cx="302335" cy="63230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Egyenes összekötő nyíllal 11"/>
          <p:cNvCxnSpPr/>
          <p:nvPr/>
        </p:nvCxnSpPr>
        <p:spPr>
          <a:xfrm flipH="1">
            <a:off x="6731194" y="1880528"/>
            <a:ext cx="2031805" cy="69135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Ellipszis 6"/>
          <p:cNvSpPr/>
          <p:nvPr/>
        </p:nvSpPr>
        <p:spPr>
          <a:xfrm>
            <a:off x="8557117" y="1750536"/>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3</a:t>
            </a:r>
            <a:endParaRPr lang="hu-HU" sz="1200" b="1" dirty="0"/>
          </a:p>
        </p:txBody>
      </p:sp>
      <p:sp>
        <p:nvSpPr>
          <p:cNvPr id="4" name="Ellipszis 3"/>
          <p:cNvSpPr/>
          <p:nvPr/>
        </p:nvSpPr>
        <p:spPr>
          <a:xfrm>
            <a:off x="6469275" y="1749744"/>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2</a:t>
            </a:r>
            <a:endParaRPr lang="hu-HU" sz="1200" b="1" dirty="0"/>
          </a:p>
        </p:txBody>
      </p:sp>
      <p:cxnSp>
        <p:nvCxnSpPr>
          <p:cNvPr id="14" name="Egyenes összekötő nyíllal 13"/>
          <p:cNvCxnSpPr/>
          <p:nvPr/>
        </p:nvCxnSpPr>
        <p:spPr>
          <a:xfrm flipH="1">
            <a:off x="9886692" y="1939584"/>
            <a:ext cx="788509" cy="6323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Ellipszis 7"/>
          <p:cNvSpPr/>
          <p:nvPr/>
        </p:nvSpPr>
        <p:spPr>
          <a:xfrm>
            <a:off x="10505584" y="1749744"/>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cxnSp>
        <p:nvCxnSpPr>
          <p:cNvPr id="16" name="Egyenes összekötő nyíllal 15"/>
          <p:cNvCxnSpPr/>
          <p:nvPr/>
        </p:nvCxnSpPr>
        <p:spPr>
          <a:xfrm flipH="1" flipV="1">
            <a:off x="9463345" y="5510739"/>
            <a:ext cx="675544" cy="47679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Ellipszis 8"/>
          <p:cNvSpPr/>
          <p:nvPr/>
        </p:nvSpPr>
        <p:spPr>
          <a:xfrm>
            <a:off x="9952104" y="5797282"/>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4</a:t>
            </a:r>
            <a:endParaRPr lang="hu-HU" sz="1200" b="1" dirty="0"/>
          </a:p>
        </p:txBody>
      </p:sp>
      <p:sp>
        <p:nvSpPr>
          <p:cNvPr id="15" name="Ellipszis 14"/>
          <p:cNvSpPr/>
          <p:nvPr/>
        </p:nvSpPr>
        <p:spPr>
          <a:xfrm>
            <a:off x="7606270" y="5801723"/>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5</a:t>
            </a:r>
            <a:endParaRPr lang="hu-HU" sz="1200" b="1" dirty="0"/>
          </a:p>
        </p:txBody>
      </p:sp>
      <p:cxnSp>
        <p:nvCxnSpPr>
          <p:cNvPr id="17" name="Egyenes összekötő nyíllal 16"/>
          <p:cNvCxnSpPr/>
          <p:nvPr/>
        </p:nvCxnSpPr>
        <p:spPr>
          <a:xfrm flipH="1" flipV="1">
            <a:off x="7413374" y="5334000"/>
            <a:ext cx="454468" cy="65353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215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MENÜ</a:t>
            </a:r>
            <a:endParaRPr lang="hu-HU" dirty="0"/>
          </a:p>
        </p:txBody>
      </p:sp>
      <p:sp>
        <p:nvSpPr>
          <p:cNvPr id="3" name="Tartalom helye 2"/>
          <p:cNvSpPr>
            <a:spLocks noGrp="1"/>
          </p:cNvSpPr>
          <p:nvPr>
            <p:ph sz="half" idx="1"/>
          </p:nvPr>
        </p:nvSpPr>
        <p:spPr>
          <a:xfrm>
            <a:off x="838200" y="1825625"/>
            <a:ext cx="5181600" cy="4497902"/>
          </a:xfrm>
        </p:spPr>
        <p:txBody>
          <a:bodyPr>
            <a:normAutofit fontScale="55000" lnSpcReduction="20000"/>
          </a:bodyPr>
          <a:lstStyle/>
          <a:p>
            <a:pPr>
              <a:lnSpc>
                <a:spcPct val="120000"/>
              </a:lnSpc>
            </a:pPr>
            <a:r>
              <a:rPr lang="hu-HU" dirty="0" smtClean="0"/>
              <a:t>A Menü ikon megnyomására megjelenik a beépített menürendszer (1).</a:t>
            </a:r>
          </a:p>
          <a:p>
            <a:pPr>
              <a:lnSpc>
                <a:spcPct val="120000"/>
              </a:lnSpc>
            </a:pPr>
            <a:r>
              <a:rPr lang="hu-HU" dirty="0" smtClean="0"/>
              <a:t>A menüelemek magassága 44 képpont, a feliratok színe #</a:t>
            </a:r>
            <a:r>
              <a:rPr lang="hu-HU" dirty="0" err="1" smtClean="0"/>
              <a:t>ffffff</a:t>
            </a:r>
            <a:r>
              <a:rPr lang="hu-HU" dirty="0" smtClean="0"/>
              <a:t>.</a:t>
            </a:r>
          </a:p>
          <a:p>
            <a:pPr>
              <a:lnSpc>
                <a:spcPct val="120000"/>
              </a:lnSpc>
            </a:pPr>
            <a:r>
              <a:rPr lang="hu-HU" dirty="0" smtClean="0"/>
              <a:t>Az aktív menüpont színe #2f754f, az inaktív menüpont színe #085734, az almenük színe #c8f4d1. (2)</a:t>
            </a:r>
          </a:p>
          <a:p>
            <a:pPr>
              <a:lnSpc>
                <a:spcPct val="120000"/>
              </a:lnSpc>
            </a:pPr>
            <a:r>
              <a:rPr lang="hu-HU" dirty="0" smtClean="0"/>
              <a:t>A menü működését tekintve ún. </a:t>
            </a:r>
            <a:r>
              <a:rPr lang="hu-HU" dirty="0" err="1" smtClean="0"/>
              <a:t>accordion</a:t>
            </a:r>
            <a:r>
              <a:rPr lang="hu-HU" dirty="0" smtClean="0"/>
              <a:t> típusú menü, ami azt jelenti, hogy az almenüpontok legördülnek, a teljes menü pedig vertikálisan görgethető.</a:t>
            </a:r>
          </a:p>
          <a:p>
            <a:pPr>
              <a:lnSpc>
                <a:spcPct val="120000"/>
              </a:lnSpc>
            </a:pPr>
            <a:r>
              <a:rPr lang="hu-HU" dirty="0" smtClean="0"/>
              <a:t>A személyes adatok a menü alsó részén láthatók (3).</a:t>
            </a:r>
          </a:p>
          <a:p>
            <a:pPr>
              <a:lnSpc>
                <a:spcPct val="120000"/>
              </a:lnSpc>
            </a:pPr>
            <a:r>
              <a:rPr lang="hu-HU" dirty="0" smtClean="0"/>
              <a:t>Legalul kapott helyet a súgó és a kilépési gomb (4).</a:t>
            </a:r>
          </a:p>
          <a:p>
            <a:pPr>
              <a:lnSpc>
                <a:spcPct val="120000"/>
              </a:lnSpc>
            </a:pPr>
            <a:endParaRPr lang="hu-HU" dirty="0"/>
          </a:p>
        </p:txBody>
      </p:sp>
      <p:pic>
        <p:nvPicPr>
          <p:cNvPr id="6" name="Tartalom helye 5"/>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172200" y="2382043"/>
            <a:ext cx="5181600" cy="3238500"/>
          </a:xfrm>
        </p:spPr>
      </p:pic>
      <p:cxnSp>
        <p:nvCxnSpPr>
          <p:cNvPr id="10" name="Egyenes összekötő nyíllal 9"/>
          <p:cNvCxnSpPr/>
          <p:nvPr/>
        </p:nvCxnSpPr>
        <p:spPr>
          <a:xfrm flipH="1">
            <a:off x="6876473" y="2116834"/>
            <a:ext cx="189840" cy="66039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Egyenes összekötő nyíllal 11"/>
          <p:cNvCxnSpPr/>
          <p:nvPr/>
        </p:nvCxnSpPr>
        <p:spPr>
          <a:xfrm flipH="1">
            <a:off x="7066313" y="3488990"/>
            <a:ext cx="690865" cy="41098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Ellipszis 6"/>
          <p:cNvSpPr/>
          <p:nvPr/>
        </p:nvSpPr>
        <p:spPr>
          <a:xfrm>
            <a:off x="6876473" y="1926995"/>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sp>
        <p:nvSpPr>
          <p:cNvPr id="4" name="Ellipszis 3"/>
          <p:cNvSpPr/>
          <p:nvPr/>
        </p:nvSpPr>
        <p:spPr>
          <a:xfrm>
            <a:off x="7567338" y="3299150"/>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2</a:t>
            </a:r>
            <a:endParaRPr lang="hu-HU" sz="1200" b="1" dirty="0"/>
          </a:p>
        </p:txBody>
      </p:sp>
      <p:cxnSp>
        <p:nvCxnSpPr>
          <p:cNvPr id="14" name="Egyenes összekötő nyíllal 13"/>
          <p:cNvCxnSpPr/>
          <p:nvPr/>
        </p:nvCxnSpPr>
        <p:spPr>
          <a:xfrm flipH="1">
            <a:off x="11078221" y="2383754"/>
            <a:ext cx="571186" cy="23819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Ellipszis 7"/>
          <p:cNvSpPr/>
          <p:nvPr/>
        </p:nvSpPr>
        <p:spPr>
          <a:xfrm>
            <a:off x="11479791" y="2193914"/>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3</a:t>
            </a:r>
          </a:p>
        </p:txBody>
      </p:sp>
      <p:cxnSp>
        <p:nvCxnSpPr>
          <p:cNvPr id="16" name="Egyenes összekötő nyíllal 15"/>
          <p:cNvCxnSpPr/>
          <p:nvPr/>
        </p:nvCxnSpPr>
        <p:spPr>
          <a:xfrm flipH="1" flipV="1">
            <a:off x="6979124" y="5331876"/>
            <a:ext cx="675544" cy="47679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Ellipszis 8"/>
          <p:cNvSpPr/>
          <p:nvPr/>
        </p:nvSpPr>
        <p:spPr>
          <a:xfrm>
            <a:off x="7467883" y="5618419"/>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4</a:t>
            </a:r>
            <a:endParaRPr lang="hu-HU" sz="1200" b="1" dirty="0"/>
          </a:p>
        </p:txBody>
      </p:sp>
    </p:spTree>
    <p:extLst>
      <p:ext uri="{BB962C8B-B14F-4D97-AF65-F5344CB8AC3E}">
        <p14:creationId xmlns:p14="http://schemas.microsoft.com/office/powerpoint/2010/main" val="1792353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BETÖLTÉS</a:t>
            </a:r>
            <a:endParaRPr lang="hu-HU" dirty="0"/>
          </a:p>
        </p:txBody>
      </p:sp>
      <p:sp>
        <p:nvSpPr>
          <p:cNvPr id="3" name="Tartalom helye 2"/>
          <p:cNvSpPr>
            <a:spLocks noGrp="1"/>
          </p:cNvSpPr>
          <p:nvPr>
            <p:ph sz="half" idx="1"/>
          </p:nvPr>
        </p:nvSpPr>
        <p:spPr/>
        <p:txBody>
          <a:bodyPr>
            <a:noAutofit/>
          </a:bodyPr>
          <a:lstStyle/>
          <a:p>
            <a:pPr>
              <a:lnSpc>
                <a:spcPct val="120000"/>
              </a:lnSpc>
            </a:pPr>
            <a:r>
              <a:rPr lang="hu-HU" sz="1600" dirty="0" smtClean="0"/>
              <a:t>Az Android alkalmazás esetén szükség van egy betöltő képernyőre, mivel az adatok egy része webes szerverről lesz frissítve, így abban az esetben, ha az alkalmazás nagy mennyiségű, jól számítható adatmennyiséget tölt le, megjelenik egy </a:t>
            </a:r>
            <a:r>
              <a:rPr lang="hu-HU" sz="1600" dirty="0" err="1" smtClean="0"/>
              <a:t>progress</a:t>
            </a:r>
            <a:r>
              <a:rPr lang="hu-HU" sz="1600" dirty="0" smtClean="0"/>
              <a:t> bar (1). Ha csupán kis mennyiségű adatot kell letölteni, akkor egy végtelenített töltő látszik a felületen (3). </a:t>
            </a:r>
          </a:p>
          <a:p>
            <a:pPr>
              <a:lnSpc>
                <a:spcPct val="120000"/>
              </a:lnSpc>
            </a:pPr>
            <a:r>
              <a:rPr lang="hu-HU" sz="1600" dirty="0" smtClean="0"/>
              <a:t>A </a:t>
            </a:r>
            <a:r>
              <a:rPr lang="hu-HU" sz="1600" dirty="0" err="1" smtClean="0"/>
              <a:t>progress</a:t>
            </a:r>
            <a:r>
              <a:rPr lang="hu-HU" sz="1600" dirty="0" smtClean="0"/>
              <a:t> bar mutatja a letöltés mértékét és százalékosan megjeleníti az eddig letöltött adatmennyiséget, így kérve türelmet a felhasználótól.</a:t>
            </a:r>
          </a:p>
          <a:p>
            <a:pPr>
              <a:lnSpc>
                <a:spcPct val="120000"/>
              </a:lnSpc>
            </a:pPr>
            <a:r>
              <a:rPr lang="hu-HU" sz="1600" dirty="0" smtClean="0"/>
              <a:t>A képernyőt 85%-os fekete felülettel takarjuk el (1). A szöveg 14 pontos Roboto Bold, színe #</a:t>
            </a:r>
            <a:r>
              <a:rPr lang="hu-HU" sz="1600" dirty="0" err="1" smtClean="0"/>
              <a:t>ffffff</a:t>
            </a:r>
            <a:r>
              <a:rPr lang="hu-HU" sz="1600" dirty="0" smtClean="0"/>
              <a:t> (2).</a:t>
            </a:r>
          </a:p>
          <a:p>
            <a:pPr>
              <a:lnSpc>
                <a:spcPct val="120000"/>
              </a:lnSpc>
            </a:pPr>
            <a:r>
              <a:rPr lang="hu-HU" sz="1600" dirty="0" smtClean="0"/>
              <a:t>A </a:t>
            </a:r>
            <a:r>
              <a:rPr lang="hu-HU" sz="1600" dirty="0" err="1" smtClean="0"/>
              <a:t>Progress</a:t>
            </a:r>
            <a:r>
              <a:rPr lang="hu-HU" sz="1600" dirty="0" smtClean="0"/>
              <a:t> bar háttere #333333, a jelölő csík haránt csíkozott, #c8f4di és #</a:t>
            </a:r>
            <a:r>
              <a:rPr lang="hu-HU" sz="1600" dirty="0" err="1" smtClean="0"/>
              <a:t>ffffff</a:t>
            </a:r>
            <a:r>
              <a:rPr lang="hu-HU" sz="1600" dirty="0" smtClean="0"/>
              <a:t>.</a:t>
            </a:r>
            <a:endParaRPr lang="hu-HU" sz="1600" dirty="0"/>
          </a:p>
        </p:txBody>
      </p:sp>
      <p:pic>
        <p:nvPicPr>
          <p:cNvPr id="6" name="Tartalom helye 5"/>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493914" y="879382"/>
            <a:ext cx="3859886" cy="2412428"/>
          </a:xfrm>
        </p:spPr>
      </p:pic>
      <p:cxnSp>
        <p:nvCxnSpPr>
          <p:cNvPr id="10" name="Egyenes összekötő nyíllal 9"/>
          <p:cNvCxnSpPr/>
          <p:nvPr/>
        </p:nvCxnSpPr>
        <p:spPr>
          <a:xfrm flipH="1">
            <a:off x="8184779" y="1352206"/>
            <a:ext cx="189840" cy="66039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Egyenes összekötő nyíllal 11"/>
          <p:cNvCxnSpPr/>
          <p:nvPr/>
        </p:nvCxnSpPr>
        <p:spPr>
          <a:xfrm flipH="1">
            <a:off x="9506195" y="1701487"/>
            <a:ext cx="690865" cy="41098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Ellipszis 6"/>
          <p:cNvSpPr/>
          <p:nvPr/>
        </p:nvSpPr>
        <p:spPr>
          <a:xfrm>
            <a:off x="8184779" y="1162367"/>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1</a:t>
            </a:r>
            <a:endParaRPr lang="hu-HU" sz="1200" b="1" dirty="0"/>
          </a:p>
        </p:txBody>
      </p:sp>
      <p:sp>
        <p:nvSpPr>
          <p:cNvPr id="4" name="Ellipszis 3"/>
          <p:cNvSpPr/>
          <p:nvPr/>
        </p:nvSpPr>
        <p:spPr>
          <a:xfrm>
            <a:off x="10007220" y="1511647"/>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t>2</a:t>
            </a:r>
            <a:endParaRPr lang="hu-HU" sz="1200" b="1" dirty="0"/>
          </a:p>
        </p:txBody>
      </p:sp>
      <p:pic>
        <p:nvPicPr>
          <p:cNvPr id="9" name="Tartalom hely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65387" y="3453767"/>
            <a:ext cx="3859884" cy="2412428"/>
          </a:xfrm>
          <a:prstGeom prst="rect">
            <a:avLst/>
          </a:prstGeom>
        </p:spPr>
      </p:pic>
      <p:cxnSp>
        <p:nvCxnSpPr>
          <p:cNvPr id="11" name="Egyenes összekötő nyíllal 10"/>
          <p:cNvCxnSpPr/>
          <p:nvPr/>
        </p:nvCxnSpPr>
        <p:spPr>
          <a:xfrm flipH="1">
            <a:off x="9506195" y="4206390"/>
            <a:ext cx="639695" cy="27972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Ellipszis 12"/>
          <p:cNvSpPr/>
          <p:nvPr/>
        </p:nvSpPr>
        <p:spPr>
          <a:xfrm>
            <a:off x="9956050" y="4016551"/>
            <a:ext cx="379681" cy="3796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a:t>3</a:t>
            </a:r>
          </a:p>
        </p:txBody>
      </p:sp>
    </p:spTree>
    <p:extLst>
      <p:ext uri="{BB962C8B-B14F-4D97-AF65-F5344CB8AC3E}">
        <p14:creationId xmlns:p14="http://schemas.microsoft.com/office/powerpoint/2010/main" val="4128604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TIPOGRÁFIA</a:t>
            </a:r>
            <a:endParaRPr lang="hu-HU" dirty="0"/>
          </a:p>
        </p:txBody>
      </p:sp>
      <p:sp>
        <p:nvSpPr>
          <p:cNvPr id="3" name="Tartalom helye 2"/>
          <p:cNvSpPr>
            <a:spLocks noGrp="1"/>
          </p:cNvSpPr>
          <p:nvPr>
            <p:ph sz="half" idx="1"/>
          </p:nvPr>
        </p:nvSpPr>
        <p:spPr>
          <a:xfrm>
            <a:off x="838200" y="1825626"/>
            <a:ext cx="5181600" cy="2836526"/>
          </a:xfrm>
        </p:spPr>
        <p:txBody>
          <a:bodyPr>
            <a:normAutofit fontScale="85000" lnSpcReduction="10000"/>
          </a:bodyPr>
          <a:lstStyle/>
          <a:p>
            <a:pPr marL="0" indent="0">
              <a:buNone/>
            </a:pPr>
            <a:r>
              <a:rPr lang="hu-HU" dirty="0" smtClean="0"/>
              <a:t>Az oldal megtervezése során a </a:t>
            </a:r>
            <a:r>
              <a:rPr lang="hu-HU" b="1" dirty="0" smtClean="0"/>
              <a:t>Roboto Regular </a:t>
            </a:r>
            <a:r>
              <a:rPr lang="hu-HU" dirty="0" smtClean="0"/>
              <a:t>és a </a:t>
            </a:r>
            <a:r>
              <a:rPr lang="hu-HU" b="1" dirty="0" smtClean="0"/>
              <a:t>Roboto Bold </a:t>
            </a:r>
            <a:r>
              <a:rPr lang="hu-HU" dirty="0" smtClean="0"/>
              <a:t>betűtípusok kerültek felhasználásra, melyek előnye:</a:t>
            </a:r>
          </a:p>
          <a:p>
            <a:r>
              <a:rPr lang="hu-HU" dirty="0" err="1" smtClean="0"/>
              <a:t>Google</a:t>
            </a:r>
            <a:r>
              <a:rPr lang="hu-HU" dirty="0" smtClean="0"/>
              <a:t> Fontként könnyen ágyazhatók a webes alkalmazásba</a:t>
            </a:r>
          </a:p>
          <a:p>
            <a:r>
              <a:rPr lang="hu-HU" dirty="0"/>
              <a:t>A</a:t>
            </a:r>
            <a:r>
              <a:rPr lang="hu-HU" dirty="0" smtClean="0"/>
              <a:t>z Android alapú táblagépek operációs rendszerében is megtalálható betűkészletek</a:t>
            </a:r>
          </a:p>
        </p:txBody>
      </p:sp>
      <p:pic>
        <p:nvPicPr>
          <p:cNvPr id="5" name="Tartalom helye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217923" y="1996407"/>
            <a:ext cx="3597805" cy="3924878"/>
          </a:xfrm>
        </p:spPr>
      </p:pic>
    </p:spTree>
    <p:extLst>
      <p:ext uri="{BB962C8B-B14F-4D97-AF65-F5344CB8AC3E}">
        <p14:creationId xmlns:p14="http://schemas.microsoft.com/office/powerpoint/2010/main" val="2623533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IKON</a:t>
            </a:r>
            <a:endParaRPr lang="hu-HU" dirty="0"/>
          </a:p>
        </p:txBody>
      </p:sp>
      <p:sp>
        <p:nvSpPr>
          <p:cNvPr id="3" name="Tartalom helye 2"/>
          <p:cNvSpPr>
            <a:spLocks noGrp="1"/>
          </p:cNvSpPr>
          <p:nvPr>
            <p:ph sz="half" idx="1"/>
          </p:nvPr>
        </p:nvSpPr>
        <p:spPr/>
        <p:txBody>
          <a:bodyPr>
            <a:normAutofit lnSpcReduction="10000"/>
          </a:bodyPr>
          <a:lstStyle/>
          <a:p>
            <a:pPr>
              <a:lnSpc>
                <a:spcPct val="120000"/>
              </a:lnSpc>
            </a:pPr>
            <a:r>
              <a:rPr lang="hu-HU" sz="2000" dirty="0" smtClean="0"/>
              <a:t>Az alkalmazás ikonja megjelenik a webes felület gyorsmenüjében és az Android alkalmazásban is.</a:t>
            </a:r>
          </a:p>
          <a:p>
            <a:pPr>
              <a:lnSpc>
                <a:spcPct val="120000"/>
              </a:lnSpc>
            </a:pPr>
            <a:r>
              <a:rPr lang="hu-HU" sz="2000" dirty="0" smtClean="0"/>
              <a:t>A PNG formátumú képek méretei: 512x512, 192x192, 144x144, 96x96, 72x72, 64x64, 48x48, 36x36 képpont.</a:t>
            </a:r>
          </a:p>
          <a:p>
            <a:pPr>
              <a:lnSpc>
                <a:spcPct val="120000"/>
              </a:lnSpc>
            </a:pPr>
            <a:r>
              <a:rPr lang="hu-HU" sz="2000" dirty="0" smtClean="0"/>
              <a:t>Így minden Android felületre alkalmasak az ikonok.</a:t>
            </a:r>
          </a:p>
          <a:p>
            <a:pPr>
              <a:lnSpc>
                <a:spcPct val="120000"/>
              </a:lnSpc>
            </a:pPr>
            <a:r>
              <a:rPr lang="hu-HU" sz="2000" dirty="0" smtClean="0"/>
              <a:t>A látható ikon az </a:t>
            </a:r>
            <a:r>
              <a:rPr lang="hu-HU" sz="2000" dirty="0" err="1" smtClean="0"/>
              <a:t>eVIR</a:t>
            </a:r>
            <a:r>
              <a:rPr lang="hu-HU" sz="2000" dirty="0" smtClean="0"/>
              <a:t> rendszerhez készült, de természetesen minden rendszerhez ezt külön kell megtervezni és használni</a:t>
            </a:r>
            <a:endParaRPr lang="hu-HU" sz="2000" dirty="0"/>
          </a:p>
        </p:txBody>
      </p:sp>
      <p:pic>
        <p:nvPicPr>
          <p:cNvPr id="6" name="Tartalom helye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143750" y="2382043"/>
            <a:ext cx="3238500" cy="3238500"/>
          </a:xfrm>
        </p:spPr>
      </p:pic>
    </p:spTree>
    <p:extLst>
      <p:ext uri="{BB962C8B-B14F-4D97-AF65-F5344CB8AC3E}">
        <p14:creationId xmlns:p14="http://schemas.microsoft.com/office/powerpoint/2010/main" val="2166070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églalap 4"/>
          <p:cNvSpPr/>
          <p:nvPr/>
        </p:nvSpPr>
        <p:spPr>
          <a:xfrm>
            <a:off x="0" y="0"/>
            <a:ext cx="12192000" cy="685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 name="Cím 1"/>
          <p:cNvSpPr>
            <a:spLocks noGrp="1"/>
          </p:cNvSpPr>
          <p:nvPr>
            <p:ph type="ctrTitle"/>
          </p:nvPr>
        </p:nvSpPr>
        <p:spPr>
          <a:xfrm>
            <a:off x="1524000" y="2992117"/>
            <a:ext cx="9144000" cy="873766"/>
          </a:xfrm>
        </p:spPr>
        <p:txBody>
          <a:bodyPr>
            <a:normAutofit fontScale="90000"/>
          </a:bodyPr>
          <a:lstStyle/>
          <a:p>
            <a:pPr>
              <a:tabLst>
                <a:tab pos="2874963" algn="l"/>
              </a:tabLst>
            </a:pPr>
            <a:r>
              <a:rPr lang="hu-HU" b="1" dirty="0" smtClean="0">
                <a:solidFill>
                  <a:schemeClr val="bg1"/>
                </a:solidFill>
              </a:rPr>
              <a:t>OLDALKÉPEK ANDROID</a:t>
            </a:r>
            <a:endParaRPr lang="hu-HU" b="1" dirty="0">
              <a:solidFill>
                <a:schemeClr val="bg1"/>
              </a:solidFill>
            </a:endParaRPr>
          </a:p>
        </p:txBody>
      </p:sp>
      <p:sp>
        <p:nvSpPr>
          <p:cNvPr id="4" name="Téglalap 3"/>
          <p:cNvSpPr/>
          <p:nvPr/>
        </p:nvSpPr>
        <p:spPr>
          <a:xfrm>
            <a:off x="1" y="5971142"/>
            <a:ext cx="12192000" cy="8868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Tree>
    <p:extLst>
      <p:ext uri="{BB962C8B-B14F-4D97-AF65-F5344CB8AC3E}">
        <p14:creationId xmlns:p14="http://schemas.microsoft.com/office/powerpoint/2010/main" val="1276979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soportba foglalás 1"/>
          <p:cNvGrpSpPr/>
          <p:nvPr/>
        </p:nvGrpSpPr>
        <p:grpSpPr>
          <a:xfrm>
            <a:off x="1945746" y="1697974"/>
            <a:ext cx="8300509" cy="3462052"/>
            <a:chOff x="1905184" y="1972017"/>
            <a:chExt cx="8300509" cy="3462052"/>
          </a:xfrm>
        </p:grpSpPr>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184" y="1972018"/>
              <a:ext cx="5539282" cy="3462051"/>
            </a:xfrm>
            <a:prstGeom prst="rect">
              <a:avLst/>
            </a:prstGeom>
          </p:spPr>
        </p:pic>
        <p:pic>
          <p:nvPicPr>
            <p:cNvPr id="4" name="Kép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1912" y="1972017"/>
              <a:ext cx="2163781" cy="3462051"/>
            </a:xfrm>
            <a:prstGeom prst="rect">
              <a:avLst/>
            </a:prstGeom>
          </p:spPr>
        </p:pic>
      </p:grpSp>
    </p:spTree>
    <p:extLst>
      <p:ext uri="{BB962C8B-B14F-4D97-AF65-F5344CB8AC3E}">
        <p14:creationId xmlns:p14="http://schemas.microsoft.com/office/powerpoint/2010/main" val="3913228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928" y="-2295"/>
            <a:ext cx="10976472" cy="6860295"/>
          </a:xfrm>
          <a:prstGeom prst="rect">
            <a:avLst/>
          </a:prstGeom>
        </p:spPr>
      </p:pic>
    </p:spTree>
    <p:extLst>
      <p:ext uri="{BB962C8B-B14F-4D97-AF65-F5344CB8AC3E}">
        <p14:creationId xmlns:p14="http://schemas.microsoft.com/office/powerpoint/2010/main" val="722178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6945" y="4591"/>
            <a:ext cx="10965454" cy="6853408"/>
          </a:xfrm>
          <a:prstGeom prst="rect">
            <a:avLst/>
          </a:prstGeom>
        </p:spPr>
      </p:pic>
    </p:spTree>
    <p:extLst>
      <p:ext uri="{BB962C8B-B14F-4D97-AF65-F5344CB8AC3E}">
        <p14:creationId xmlns:p14="http://schemas.microsoft.com/office/powerpoint/2010/main" val="370121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0"/>
            <a:ext cx="10972800" cy="6858000"/>
          </a:xfrm>
          <a:prstGeom prst="rect">
            <a:avLst/>
          </a:prstGeom>
        </p:spPr>
      </p:pic>
    </p:spTree>
    <p:extLst>
      <p:ext uri="{BB962C8B-B14F-4D97-AF65-F5344CB8AC3E}">
        <p14:creationId xmlns:p14="http://schemas.microsoft.com/office/powerpoint/2010/main" val="1209061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0"/>
            <a:ext cx="10972800" cy="6858000"/>
          </a:xfrm>
          <a:prstGeom prst="rect">
            <a:avLst/>
          </a:prstGeom>
        </p:spPr>
      </p:pic>
    </p:spTree>
    <p:extLst>
      <p:ext uri="{BB962C8B-B14F-4D97-AF65-F5344CB8AC3E}">
        <p14:creationId xmlns:p14="http://schemas.microsoft.com/office/powerpoint/2010/main" val="2376012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grpSp>
        <p:nvGrpSpPr>
          <p:cNvPr id="2" name="Csoportba foglalás 1"/>
          <p:cNvGrpSpPr/>
          <p:nvPr/>
        </p:nvGrpSpPr>
        <p:grpSpPr>
          <a:xfrm>
            <a:off x="1423013" y="0"/>
            <a:ext cx="9345974" cy="6874524"/>
            <a:chOff x="1454228" y="0"/>
            <a:chExt cx="9345974" cy="6874524"/>
          </a:xfrm>
        </p:grpSpPr>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4228" y="0"/>
              <a:ext cx="4296577" cy="6874524"/>
            </a:xfrm>
            <a:prstGeom prst="rect">
              <a:avLst/>
            </a:prstGeom>
          </p:spPr>
        </p:pic>
        <p:pic>
          <p:nvPicPr>
            <p:cNvPr id="5" name="Kép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3625" y="0"/>
              <a:ext cx="4296577" cy="6874523"/>
            </a:xfrm>
            <a:prstGeom prst="rect">
              <a:avLst/>
            </a:prstGeom>
          </p:spPr>
        </p:pic>
      </p:grpSp>
    </p:spTree>
    <p:extLst>
      <p:ext uri="{BB962C8B-B14F-4D97-AF65-F5344CB8AC3E}">
        <p14:creationId xmlns:p14="http://schemas.microsoft.com/office/powerpoint/2010/main" val="243006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églalap 4"/>
          <p:cNvSpPr/>
          <p:nvPr/>
        </p:nvSpPr>
        <p:spPr>
          <a:xfrm>
            <a:off x="0" y="0"/>
            <a:ext cx="12192000" cy="6858000"/>
          </a:xfrm>
          <a:prstGeom prst="rect">
            <a:avLst/>
          </a:prstGeom>
          <a:solidFill>
            <a:srgbClr val="085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 name="Cím 1"/>
          <p:cNvSpPr>
            <a:spLocks noGrp="1"/>
          </p:cNvSpPr>
          <p:nvPr>
            <p:ph type="title"/>
          </p:nvPr>
        </p:nvSpPr>
        <p:spPr/>
        <p:txBody>
          <a:bodyPr/>
          <a:lstStyle/>
          <a:p>
            <a:r>
              <a:rPr lang="hu-HU" b="1" dirty="0" smtClean="0">
                <a:solidFill>
                  <a:schemeClr val="bg1"/>
                </a:solidFill>
              </a:rPr>
              <a:t>2. WEB ALKALMAZÁS</a:t>
            </a:r>
            <a:endParaRPr lang="hu-HU" b="1" dirty="0">
              <a:solidFill>
                <a:schemeClr val="bg1"/>
              </a:solidFill>
            </a:endParaRPr>
          </a:p>
        </p:txBody>
      </p:sp>
      <p:sp>
        <p:nvSpPr>
          <p:cNvPr id="3" name="Szöveg helye 2"/>
          <p:cNvSpPr>
            <a:spLocks noGrp="1"/>
          </p:cNvSpPr>
          <p:nvPr>
            <p:ph type="body" idx="1"/>
          </p:nvPr>
        </p:nvSpPr>
        <p:spPr/>
        <p:txBody>
          <a:bodyPr/>
          <a:lstStyle/>
          <a:p>
            <a:r>
              <a:rPr lang="hu-HU" dirty="0" smtClean="0">
                <a:solidFill>
                  <a:schemeClr val="bg1"/>
                </a:solidFill>
              </a:rPr>
              <a:t>A web alkalmazás az Internetre készülő, böngészőkben megjelenítendő honlap</a:t>
            </a:r>
            <a:endParaRPr lang="hu-HU" dirty="0">
              <a:solidFill>
                <a:schemeClr val="bg1"/>
              </a:solidFill>
            </a:endParaRPr>
          </a:p>
        </p:txBody>
      </p:sp>
      <p:sp>
        <p:nvSpPr>
          <p:cNvPr id="6" name="Téglalap 5"/>
          <p:cNvSpPr/>
          <p:nvPr/>
        </p:nvSpPr>
        <p:spPr>
          <a:xfrm>
            <a:off x="1" y="5971142"/>
            <a:ext cx="12192000" cy="8868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Tree>
    <p:extLst>
      <p:ext uri="{BB962C8B-B14F-4D97-AF65-F5344CB8AC3E}">
        <p14:creationId xmlns:p14="http://schemas.microsoft.com/office/powerpoint/2010/main" val="1730745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A WEB ALKALMAZÁS 1.</a:t>
            </a:r>
            <a:endParaRPr lang="hu-HU" dirty="0"/>
          </a:p>
        </p:txBody>
      </p:sp>
      <p:sp>
        <p:nvSpPr>
          <p:cNvPr id="3" name="Tartalom helye 2"/>
          <p:cNvSpPr>
            <a:spLocks noGrp="1"/>
          </p:cNvSpPr>
          <p:nvPr>
            <p:ph idx="1"/>
          </p:nvPr>
        </p:nvSpPr>
        <p:spPr/>
        <p:txBody>
          <a:bodyPr>
            <a:normAutofit fontScale="77500" lnSpcReduction="20000"/>
          </a:bodyPr>
          <a:lstStyle/>
          <a:p>
            <a:r>
              <a:rPr lang="hu-HU" dirty="0" smtClean="0"/>
              <a:t>A web alkalmazás </a:t>
            </a:r>
            <a:r>
              <a:rPr lang="hu-HU" b="1" dirty="0" smtClean="0"/>
              <a:t>célja, hogy PC-n és táblagépen egyaránt kényelmesen böngészhető</a:t>
            </a:r>
            <a:r>
              <a:rPr lang="hu-HU" dirty="0" smtClean="0"/>
              <a:t>en tegye elérhetővé a tartalmakat a felhasználók számára. </a:t>
            </a:r>
          </a:p>
          <a:p>
            <a:r>
              <a:rPr lang="hu-HU" dirty="0" smtClean="0"/>
              <a:t>A megjelenítés </a:t>
            </a:r>
            <a:r>
              <a:rPr lang="hu-HU" dirty="0" err="1" smtClean="0"/>
              <a:t>fél-reszponzív</a:t>
            </a:r>
            <a:r>
              <a:rPr lang="hu-HU" dirty="0" smtClean="0"/>
              <a:t> megoldással kerül kezelésre, ami azt jelenti, hogy az alkalmazás megvizsgálja, milyen környezetben fut és az annak megfelelő megjelenítési sémát (</a:t>
            </a:r>
            <a:r>
              <a:rPr lang="hu-HU" dirty="0" err="1" smtClean="0"/>
              <a:t>CSS-t</a:t>
            </a:r>
            <a:r>
              <a:rPr lang="hu-HU" dirty="0" smtClean="0"/>
              <a:t>) tölti be. Ez alapján megkülönböztetünk PC-s és táblagépes web alkalmazást.</a:t>
            </a:r>
          </a:p>
          <a:p>
            <a:r>
              <a:rPr lang="hu-HU" dirty="0" smtClean="0"/>
              <a:t>A tervezett felhasználás alapján a weboldal szélessége 1024 képpont, azaz a tartalom fix szélességű. Ez később egyéb képszélességekre is kiterjeszthető.</a:t>
            </a:r>
          </a:p>
          <a:p>
            <a:r>
              <a:rPr lang="hu-HU" dirty="0" smtClean="0"/>
              <a:t>A PC-s felhasználók számára több adat lesz látható, mivel az UI elemek magasságai az egérrel történő interakciókhoz kerültek igazításra</a:t>
            </a:r>
          </a:p>
          <a:p>
            <a:r>
              <a:rPr lang="hu-HU" dirty="0" smtClean="0"/>
              <a:t>A táblagépes felhasználók kiszolgálása végett az UI elemek magassága úgy került beállításra, hogy könnyen kezelhetők legyenek érintőképernyős felületeken. A megnövekedett magasságok miatt javasolt a teljes oldalak görgethetősége, mivel ezekkel a magasságokkal egyszerre csak kevés adat lenne megjeleníthető vertikálisan.</a:t>
            </a:r>
          </a:p>
          <a:p>
            <a:r>
              <a:rPr lang="hu-HU" dirty="0" smtClean="0"/>
              <a:t>A feladat nem terjedt ki a mobiltelefonokon történő megjelenés optimalizálására.</a:t>
            </a:r>
          </a:p>
          <a:p>
            <a:endParaRPr lang="hu-HU" dirty="0" smtClean="0"/>
          </a:p>
        </p:txBody>
      </p:sp>
    </p:spTree>
    <p:extLst>
      <p:ext uri="{BB962C8B-B14F-4D97-AF65-F5344CB8AC3E}">
        <p14:creationId xmlns:p14="http://schemas.microsoft.com/office/powerpoint/2010/main" val="2120547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2154</TotalTime>
  <Words>3787</Words>
  <Application>Microsoft Macintosh PowerPoint</Application>
  <PresentationFormat>Widescreen</PresentationFormat>
  <Paragraphs>299</Paragraphs>
  <Slides>77</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77</vt:i4>
      </vt:variant>
    </vt:vector>
  </HeadingPairs>
  <TitlesOfParts>
    <vt:vector size="81" baseType="lpstr">
      <vt:lpstr>Calibri</vt:lpstr>
      <vt:lpstr>Calibri Light</vt:lpstr>
      <vt:lpstr>Arial</vt:lpstr>
      <vt:lpstr>Office-téma</vt:lpstr>
      <vt:lpstr>Országos Tisztifőorvosi Hivatal</vt:lpstr>
      <vt:lpstr>PowerPoint Presentation</vt:lpstr>
      <vt:lpstr>Az egységes design céljai</vt:lpstr>
      <vt:lpstr>FÉLRESZPONZÍV DESIGN</vt:lpstr>
      <vt:lpstr>1. ÁLTALÁNOS SZABÁLYOK</vt:lpstr>
      <vt:lpstr>SZÍNEK</vt:lpstr>
      <vt:lpstr>TIPOGRÁFIA</vt:lpstr>
      <vt:lpstr>2. WEB ALKALMAZÁS</vt:lpstr>
      <vt:lpstr>A WEB ALKALMAZÁS 1.</vt:lpstr>
      <vt:lpstr>A WEB ALKALMAZÁS 2.</vt:lpstr>
      <vt:lpstr>ARÁNYOK ÉS RÁCSRENDSZER (PC)</vt:lpstr>
      <vt:lpstr>ARÁNYOK ÉS RÁCSRENDSZER (Táblagép)</vt:lpstr>
      <vt:lpstr>BLOKKOK – EGY BLOKKOS NÉZET</vt:lpstr>
      <vt:lpstr>BLOKKOK – TÁBLÁZAT ÉS ŰRLAP</vt:lpstr>
      <vt:lpstr>BLOKKOK – TÖBB BLOKKOS NÉZET</vt:lpstr>
      <vt:lpstr>RÖGZÍTETT ELEMEK ÉS GÖRGETÉS</vt:lpstr>
      <vt:lpstr>FEJLÉC</vt:lpstr>
      <vt:lpstr>MENÜ</vt:lpstr>
      <vt:lpstr>MORZSAMENÜ</vt:lpstr>
      <vt:lpstr>TAB FÜLEK</vt:lpstr>
      <vt:lpstr>TÁBLÁZATOK 1.</vt:lpstr>
      <vt:lpstr>TÁBLÁZATOK 2.</vt:lpstr>
      <vt:lpstr>TÁBLÁZATOK 3.</vt:lpstr>
      <vt:lpstr>TÁBLÁZATOK – SZŰRÉS</vt:lpstr>
      <vt:lpstr>BEVITELI ELEMEK 1.</vt:lpstr>
      <vt:lpstr>BEVITELI ELEMEK 2.</vt:lpstr>
      <vt:lpstr>BEVITELI ELEMEK 3.</vt:lpstr>
      <vt:lpstr>BEVITELI ELEMEK 4.</vt:lpstr>
      <vt:lpstr>BEVITELI ELEMEK 5.</vt:lpstr>
      <vt:lpstr>BEVITELI ELEMEK 6.</vt:lpstr>
      <vt:lpstr>HIBAÜZENET 1. </vt:lpstr>
      <vt:lpstr>HIBAÜZENET 2. </vt:lpstr>
      <vt:lpstr>VÁLASZTÓ ABLAK</vt:lpstr>
      <vt:lpstr>FIGYELMEZTETÉS</vt:lpstr>
      <vt:lpstr>CÍMRENDSZER</vt:lpstr>
      <vt:lpstr>KÜLÖNBSÉGEK 1.</vt:lpstr>
      <vt:lpstr>KÜLÖNBSÉGEK 2.</vt:lpstr>
      <vt:lpstr>OLDALKÉPEK PC (WEB)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OLDALKÉPEK TABLET (WEB)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ANDROID ALKALMAZÁS</vt:lpstr>
      <vt:lpstr>AZ ANDROID ALKALMAZÁS</vt:lpstr>
      <vt:lpstr>KÜLÖNBSÉGEK</vt:lpstr>
      <vt:lpstr>FEJLÉC, LÁBLÉC</vt:lpstr>
      <vt:lpstr>MENÜ</vt:lpstr>
      <vt:lpstr>BETÖLTÉS</vt:lpstr>
      <vt:lpstr>IKON</vt:lpstr>
      <vt:lpstr>OLDALKÉPEK ANDROID</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Országos Tisztifőorvosi Hivatal</dc:title>
  <dc:subject/>
  <dc:creator/>
  <cp:keywords/>
  <dc:description/>
  <cp:lastModifiedBy>Varga Attila</cp:lastModifiedBy>
  <cp:revision>328</cp:revision>
  <dcterms:created xsi:type="dcterms:W3CDTF">2015-04-07T14:23:15Z</dcterms:created>
  <dcterms:modified xsi:type="dcterms:W3CDTF">2016-05-07T16:38:28Z</dcterms:modified>
  <cp:category/>
</cp:coreProperties>
</file>